
<file path=[Content_Types].xml><?xml version="1.0" encoding="utf-8"?>
<Types xmlns="http://schemas.openxmlformats.org/package/2006/content-types">
  <Default Extension="jpeg" ContentType="image/jpeg"/>
  <Default Extension="jpg" ContentType="image/jpeg"/>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tags/tag1.xml" ContentType="application/vnd.openxmlformats-officedocument.presentationml.tags+xml"/>
  <Override PartName="/ppt/notesSlides/notesSlide1.xml" ContentType="application/vnd.openxmlformats-officedocument.presentationml.notesSlide+xml"/>
  <Override PartName="/ppt/tags/tag2.xml" ContentType="application/vnd.openxmlformats-officedocument.presentationml.tags+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bookmarkIdSeed="2">
  <p:sldMasterIdLst>
    <p:sldMasterId id="2147483660" r:id="rId4"/>
  </p:sldMasterIdLst>
  <p:notesMasterIdLst>
    <p:notesMasterId r:id="rId23"/>
  </p:notesMasterIdLst>
  <p:sldIdLst>
    <p:sldId id="298" r:id="rId5"/>
    <p:sldId id="303" r:id="rId6"/>
    <p:sldId id="300" r:id="rId7"/>
    <p:sldId id="263" r:id="rId8"/>
    <p:sldId id="306" r:id="rId9"/>
    <p:sldId id="308" r:id="rId10"/>
    <p:sldId id="309" r:id="rId11"/>
    <p:sldId id="310" r:id="rId12"/>
    <p:sldId id="312" r:id="rId13"/>
    <p:sldId id="317" r:id="rId14"/>
    <p:sldId id="318" r:id="rId15"/>
    <p:sldId id="319" r:id="rId16"/>
    <p:sldId id="268" r:id="rId17"/>
    <p:sldId id="313" r:id="rId18"/>
    <p:sldId id="314" r:id="rId19"/>
    <p:sldId id="320" r:id="rId20"/>
    <p:sldId id="315" r:id="rId21"/>
    <p:sldId id="316"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10" autoAdjust="0"/>
    <p:restoredTop sz="94619" autoAdjust="0"/>
  </p:normalViewPr>
  <p:slideViewPr>
    <p:cSldViewPr snapToGrid="0">
      <p:cViewPr>
        <p:scale>
          <a:sx n="80" d="100"/>
          <a:sy n="80" d="100"/>
        </p:scale>
        <p:origin x="782" y="11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6B6EA29-784D-40E6-B8BC-305D608FE1B3}" type="datetimeFigureOut">
              <a:rPr lang="en-US" smtClean="0"/>
              <a:t>10/21/2023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83A9B02-6EDF-4F88-8029-5B98A863F320}" type="slidenum">
              <a:rPr lang="en-US" smtClean="0"/>
              <a:t>‹#›</a:t>
            </a:fld>
            <a:endParaRPr lang="en-US"/>
          </a:p>
        </p:txBody>
      </p:sp>
    </p:spTree>
    <p:extLst>
      <p:ext uri="{BB962C8B-B14F-4D97-AF65-F5344CB8AC3E}">
        <p14:creationId xmlns:p14="http://schemas.microsoft.com/office/powerpoint/2010/main" val="22962586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are going to show four technical indicators.</a:t>
            </a:r>
          </a:p>
        </p:txBody>
      </p:sp>
      <p:sp>
        <p:nvSpPr>
          <p:cNvPr id="4" name="Slide Number Placeholder 3"/>
          <p:cNvSpPr>
            <a:spLocks noGrp="1"/>
          </p:cNvSpPr>
          <p:nvPr>
            <p:ph type="sldNum" sz="quarter" idx="5"/>
          </p:nvPr>
        </p:nvSpPr>
        <p:spPr/>
        <p:txBody>
          <a:bodyPr/>
          <a:lstStyle/>
          <a:p>
            <a:fld id="{AC2FA1B9-427B-47D9-B1DA-1AADC2CFF5FF}" type="slidenum">
              <a:rPr lang="en-US" smtClean="0"/>
              <a:t>4</a:t>
            </a:fld>
            <a:endParaRPr lang="en-US"/>
          </a:p>
        </p:txBody>
      </p:sp>
    </p:spTree>
    <p:extLst>
      <p:ext uri="{BB962C8B-B14F-4D97-AF65-F5344CB8AC3E}">
        <p14:creationId xmlns:p14="http://schemas.microsoft.com/office/powerpoint/2010/main" val="19688904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technical indicators to machine learning. We are going to “teach” a model to predict the value of stock price based on past history. Here, we are going to show you the results of an analysis done using Machine learning</a:t>
            </a:r>
          </a:p>
        </p:txBody>
      </p:sp>
      <p:sp>
        <p:nvSpPr>
          <p:cNvPr id="4" name="Slide Number Placeholder 3"/>
          <p:cNvSpPr>
            <a:spLocks noGrp="1"/>
          </p:cNvSpPr>
          <p:nvPr>
            <p:ph type="sldNum" sz="quarter" idx="5"/>
          </p:nvPr>
        </p:nvSpPr>
        <p:spPr/>
        <p:txBody>
          <a:bodyPr/>
          <a:lstStyle/>
          <a:p>
            <a:fld id="{AC2FA1B9-427B-47D9-B1DA-1AADC2CFF5FF}" type="slidenum">
              <a:rPr lang="en-US" smtClean="0"/>
              <a:t>13</a:t>
            </a:fld>
            <a:endParaRPr lang="en-US"/>
          </a:p>
        </p:txBody>
      </p:sp>
    </p:spTree>
    <p:extLst>
      <p:ext uri="{BB962C8B-B14F-4D97-AF65-F5344CB8AC3E}">
        <p14:creationId xmlns:p14="http://schemas.microsoft.com/office/powerpoint/2010/main" val="27140042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10/21/2023</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234375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10/21/2023</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404659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10/21/2023</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627835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10/21/2023</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883595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10/21/2023</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639257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10/21/2023</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685433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10/21/2023</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333937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10/21/2023</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7711844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10/21/2023</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016137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10/21/2023</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60309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audio" Target="../media/media1.m4a"/><Relationship Id="rId2" Type="http://schemas.microsoft.com/office/2007/relationships/media" Target="../media/media1.m4a"/><Relationship Id="rId1" Type="http://schemas.openxmlformats.org/officeDocument/2006/relationships/themeOverride" Target="../theme/themeOverride1.xml"/><Relationship Id="rId6" Type="http://schemas.openxmlformats.org/officeDocument/2006/relationships/image" Target="../media/image2.png"/><Relationship Id="rId5" Type="http://schemas.openxmlformats.org/officeDocument/2006/relationships/image" Target="../media/image1.jpeg"/><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2.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2.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2.m4a"/><Relationship Id="rId1" Type="http://schemas.microsoft.com/office/2007/relationships/media" Target="../media/media12.m4a"/><Relationship Id="rId5" Type="http://schemas.openxmlformats.org/officeDocument/2006/relationships/image" Target="../media/image2.png"/><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audio" Target="../media/media13.m4a"/><Relationship Id="rId7" Type="http://schemas.openxmlformats.org/officeDocument/2006/relationships/image" Target="../media/image6.svg"/><Relationship Id="rId2" Type="http://schemas.microsoft.com/office/2007/relationships/media" Target="../media/media13.m4a"/><Relationship Id="rId1" Type="http://schemas.openxmlformats.org/officeDocument/2006/relationships/tags" Target="../tags/tag2.xml"/><Relationship Id="rId6" Type="http://schemas.openxmlformats.org/officeDocument/2006/relationships/image" Target="../media/image5.png"/><Relationship Id="rId5" Type="http://schemas.openxmlformats.org/officeDocument/2006/relationships/notesSlide" Target="../notesSlides/notesSlide2.xml"/><Relationship Id="rId4"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5" Type="http://schemas.openxmlformats.org/officeDocument/2006/relationships/image" Target="../media/image2.png"/><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m4a"/><Relationship Id="rId1" Type="http://schemas.microsoft.com/office/2007/relationships/media" Target="../media/media15.m4a"/><Relationship Id="rId5" Type="http://schemas.openxmlformats.org/officeDocument/2006/relationships/image" Target="../media/image2.png"/><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6.m4a"/><Relationship Id="rId1" Type="http://schemas.microsoft.com/office/2007/relationships/media" Target="../media/media16.m4a"/><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7.m4a"/><Relationship Id="rId1" Type="http://schemas.microsoft.com/office/2007/relationships/media" Target="../media/media17.m4a"/><Relationship Id="rId5" Type="http://schemas.openxmlformats.org/officeDocument/2006/relationships/image" Target="../media/image2.png"/><Relationship Id="rId4" Type="http://schemas.openxmlformats.org/officeDocument/2006/relationships/image" Target="../media/image17.jp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8.m4a"/><Relationship Id="rId1" Type="http://schemas.microsoft.com/office/2007/relationships/media" Target="../media/media18.m4a"/><Relationship Id="rId5" Type="http://schemas.openxmlformats.org/officeDocument/2006/relationships/image" Target="../media/image2.png"/><Relationship Id="rId4" Type="http://schemas.openxmlformats.org/officeDocument/2006/relationships/image" Target="../media/image18.jp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2.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audio" Target="../media/media3.m4a"/><Relationship Id="rId2" Type="http://schemas.microsoft.com/office/2007/relationships/media" Target="../media/media3.m4a"/><Relationship Id="rId1" Type="http://schemas.openxmlformats.org/officeDocument/2006/relationships/themeOverride" Target="../theme/themeOverride2.xml"/><Relationship Id="rId6" Type="http://schemas.openxmlformats.org/officeDocument/2006/relationships/image" Target="../media/image2.png"/><Relationship Id="rId5" Type="http://schemas.openxmlformats.org/officeDocument/2006/relationships/image" Target="../media/image4.png"/><Relationship Id="rId4"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audio" Target="../media/media4.m4a"/><Relationship Id="rId7" Type="http://schemas.openxmlformats.org/officeDocument/2006/relationships/image" Target="../media/image6.svg"/><Relationship Id="rId2" Type="http://schemas.microsoft.com/office/2007/relationships/media" Target="../media/media4.m4a"/><Relationship Id="rId1" Type="http://schemas.openxmlformats.org/officeDocument/2006/relationships/tags" Target="../tags/tag1.xml"/><Relationship Id="rId6" Type="http://schemas.openxmlformats.org/officeDocument/2006/relationships/image" Target="../media/image5.png"/><Relationship Id="rId5" Type="http://schemas.openxmlformats.org/officeDocument/2006/relationships/notesSlide" Target="../notesSlides/notesSlide1.xml"/><Relationship Id="rId4"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2.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2.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2.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2.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2FDF0794-1B86-42B2-B8C7-F60123E638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Franklin Gothic Book" panose="020F0502020204030204"/>
              <a:ea typeface="+mn-ea"/>
              <a:cs typeface="+mn-cs"/>
            </a:endParaRPr>
          </a:p>
        </p:txBody>
      </p:sp>
      <p:pic>
        <p:nvPicPr>
          <p:cNvPr id="4" name="Picture 3" descr="A close up of a piece of paper with a pencil laying on top">
            <a:extLst>
              <a:ext uri="{FF2B5EF4-FFF2-40B4-BE49-F238E27FC236}">
                <a16:creationId xmlns:a16="http://schemas.microsoft.com/office/drawing/2014/main" id="{65810330-F0B5-43C9-BC34-094FFB5C0529}"/>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20" y="975"/>
            <a:ext cx="12191980" cy="6858000"/>
          </a:xfrm>
          <a:prstGeom prst="rect">
            <a:avLst/>
          </a:prstGeom>
        </p:spPr>
      </p:pic>
      <p:sp>
        <p:nvSpPr>
          <p:cNvPr id="35" name="Rectangle 34">
            <a:extLst>
              <a:ext uri="{FF2B5EF4-FFF2-40B4-BE49-F238E27FC236}">
                <a16:creationId xmlns:a16="http://schemas.microsoft.com/office/drawing/2014/main" id="{C5373426-E26E-431D-959C-5DB96C0B6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12607" y="1238442"/>
            <a:ext cx="3635926" cy="4355751"/>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Franklin Gothic Book" panose="020F0502020204030204"/>
              <a:ea typeface="+mn-ea"/>
              <a:cs typeface="+mn-cs"/>
            </a:endParaRPr>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8123416" y="1475234"/>
            <a:ext cx="3425117" cy="1193319"/>
          </a:xfrm>
        </p:spPr>
        <p:txBody>
          <a:bodyPr anchor="b">
            <a:normAutofit fontScale="90000"/>
          </a:bodyPr>
          <a:lstStyle/>
          <a:p>
            <a:r>
              <a:rPr lang="en-US" sz="3200" dirty="0">
                <a:solidFill>
                  <a:srgbClr val="FFFFFF"/>
                </a:solidFill>
              </a:rPr>
              <a:t>Store Sales - Time Series Forecasting</a:t>
            </a:r>
            <a:endParaRPr lang="en-US" sz="4400" dirty="0">
              <a:solidFill>
                <a:schemeClr val="tx1"/>
              </a:solidFill>
            </a:endParaRPr>
          </a:p>
        </p:txBody>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8127750" y="3032449"/>
            <a:ext cx="3205640" cy="2350313"/>
          </a:xfrm>
        </p:spPr>
        <p:txBody>
          <a:bodyPr anchor="t">
            <a:normAutofit/>
          </a:bodyPr>
          <a:lstStyle/>
          <a:p>
            <a:r>
              <a:rPr lang="en-US" sz="1600" dirty="0">
                <a:solidFill>
                  <a:srgbClr val="FFFFFF"/>
                </a:solidFill>
              </a:rPr>
              <a:t>. Exploratory data analysis </a:t>
            </a:r>
          </a:p>
          <a:p>
            <a:r>
              <a:rPr lang="en-US" sz="1600" dirty="0">
                <a:solidFill>
                  <a:srgbClr val="FFFFFF"/>
                </a:solidFill>
              </a:rPr>
              <a:t>. Sales Prediction </a:t>
            </a:r>
          </a:p>
        </p:txBody>
      </p:sp>
      <p:cxnSp>
        <p:nvCxnSpPr>
          <p:cNvPr id="37" name="Straight Connector 36">
            <a:extLst>
              <a:ext uri="{FF2B5EF4-FFF2-40B4-BE49-F238E27FC236}">
                <a16:creationId xmlns:a16="http://schemas.microsoft.com/office/drawing/2014/main" id="{96D07482-83A3-4451-943C-B469610829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76090" y="4508519"/>
            <a:ext cx="310896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EDC90921-9082-491B-940E-827D679F34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pic>
        <p:nvPicPr>
          <p:cNvPr id="7" name="Audio 6">
            <a:hlinkClick r:id="" action="ppaction://media"/>
            <a:extLst>
              <a:ext uri="{FF2B5EF4-FFF2-40B4-BE49-F238E27FC236}">
                <a16:creationId xmlns:a16="http://schemas.microsoft.com/office/drawing/2014/main" id="{D224A94A-1C6A-5EBA-D1D5-E228C861CCD6}"/>
              </a:ext>
            </a:extLst>
          </p:cNvPr>
          <p:cNvPicPr>
            <a:picLocks noChangeAspect="1"/>
          </p:cNvPicPr>
          <p:nvPr>
            <a:audioFile r:link="rId3"/>
            <p:extLst>
              <p:ext uri="{DAA4B4D4-6D71-4841-9C94-3DE7FCFB9230}">
                <p14:media xmlns:p14="http://schemas.microsoft.com/office/powerpoint/2010/main" r:embed="rId2"/>
              </p:ext>
            </p:extLst>
          </p:nvPr>
        </p:nvPicPr>
        <p:blipFill>
          <a:blip r:embed="rId6"/>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931439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advTm="9367"/>
    </mc:Choice>
    <mc:Fallback>
      <p:transition spd="slow" advTm="936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88485D-E38E-80A5-4A8E-ABF0DA210315}"/>
              </a:ext>
            </a:extLst>
          </p:cNvPr>
          <p:cNvSpPr>
            <a:spLocks noGrp="1"/>
          </p:cNvSpPr>
          <p:nvPr>
            <p:ph type="title"/>
          </p:nvPr>
        </p:nvSpPr>
        <p:spPr>
          <a:xfrm>
            <a:off x="1097280" y="286603"/>
            <a:ext cx="10058400" cy="1450757"/>
          </a:xfrm>
        </p:spPr>
        <p:txBody>
          <a:bodyPr anchor="b">
            <a:normAutofit/>
          </a:bodyPr>
          <a:lstStyle/>
          <a:p>
            <a:r>
              <a:rPr lang="en-US" sz="3600" kern="1200" dirty="0"/>
              <a:t>Which state has the greatest number of customers?</a:t>
            </a:r>
          </a:p>
        </p:txBody>
      </p:sp>
      <p:sp>
        <p:nvSpPr>
          <p:cNvPr id="9" name="Content Placeholder 3">
            <a:extLst>
              <a:ext uri="{FF2B5EF4-FFF2-40B4-BE49-F238E27FC236}">
                <a16:creationId xmlns:a16="http://schemas.microsoft.com/office/drawing/2014/main" id="{A2918303-868D-E136-FC5D-72EDEAB5917C}"/>
              </a:ext>
            </a:extLst>
          </p:cNvPr>
          <p:cNvSpPr>
            <a:spLocks noGrp="1"/>
          </p:cNvSpPr>
          <p:nvPr>
            <p:ph sz="half" idx="2"/>
          </p:nvPr>
        </p:nvSpPr>
        <p:spPr>
          <a:xfrm>
            <a:off x="6515944" y="2120900"/>
            <a:ext cx="4639736" cy="3748194"/>
          </a:xfrm>
        </p:spPr>
        <p:txBody>
          <a:bodyPr/>
          <a:lstStyle/>
          <a:p>
            <a:r>
              <a:rPr lang="en-US" b="0" i="0" dirty="0">
                <a:solidFill>
                  <a:srgbClr val="000000"/>
                </a:solidFill>
                <a:effectLst/>
                <a:latin typeface="Helvetica Neue"/>
              </a:rPr>
              <a:t>Based on the count plot, Pichincha state has the most sales as compared to other states.</a:t>
            </a:r>
            <a:endParaRPr lang="en-US" dirty="0"/>
          </a:p>
        </p:txBody>
      </p:sp>
      <p:pic>
        <p:nvPicPr>
          <p:cNvPr id="3" name="Picture 2" descr="A graph with different colored bars&#10;&#10;Description automatically generated">
            <a:extLst>
              <a:ext uri="{FF2B5EF4-FFF2-40B4-BE49-F238E27FC236}">
                <a16:creationId xmlns:a16="http://schemas.microsoft.com/office/drawing/2014/main" id="{1C1FCBFE-DFC7-FB54-BF41-C31EF81CF39A}"/>
              </a:ext>
            </a:extLst>
          </p:cNvPr>
          <p:cNvPicPr>
            <a:picLocks noChangeAspect="1"/>
          </p:cNvPicPr>
          <p:nvPr/>
        </p:nvPicPr>
        <p:blipFill>
          <a:blip r:embed="rId4"/>
          <a:stretch>
            <a:fillRect/>
          </a:stretch>
        </p:blipFill>
        <p:spPr>
          <a:xfrm>
            <a:off x="1280160" y="2189057"/>
            <a:ext cx="4815840" cy="3611880"/>
          </a:xfrm>
          <a:prstGeom prst="rect">
            <a:avLst/>
          </a:prstGeom>
        </p:spPr>
      </p:pic>
      <p:pic>
        <p:nvPicPr>
          <p:cNvPr id="6" name="Audio 5">
            <a:hlinkClick r:id="" action="ppaction://media"/>
            <a:extLst>
              <a:ext uri="{FF2B5EF4-FFF2-40B4-BE49-F238E27FC236}">
                <a16:creationId xmlns:a16="http://schemas.microsoft.com/office/drawing/2014/main" id="{ABC5F9A3-2A5C-991F-53CD-A49FF81B04EB}"/>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4212723560"/>
      </p:ext>
    </p:extLst>
  </p:cSld>
  <p:clrMapOvr>
    <a:masterClrMapping/>
  </p:clrMapOvr>
  <mc:AlternateContent xmlns:mc="http://schemas.openxmlformats.org/markup-compatibility/2006">
    <mc:Choice xmlns:p14="http://schemas.microsoft.com/office/powerpoint/2010/main" Requires="p14">
      <p:transition spd="slow" p14:dur="2000" advTm="14251"/>
    </mc:Choice>
    <mc:Fallback>
      <p:transition spd="slow" advTm="1425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88485D-E38E-80A5-4A8E-ABF0DA210315}"/>
              </a:ext>
            </a:extLst>
          </p:cNvPr>
          <p:cNvSpPr>
            <a:spLocks noGrp="1"/>
          </p:cNvSpPr>
          <p:nvPr>
            <p:ph type="title"/>
          </p:nvPr>
        </p:nvSpPr>
        <p:spPr>
          <a:xfrm>
            <a:off x="1097280" y="286603"/>
            <a:ext cx="10058400" cy="1450757"/>
          </a:xfrm>
        </p:spPr>
        <p:txBody>
          <a:bodyPr anchor="b">
            <a:normAutofit/>
          </a:bodyPr>
          <a:lstStyle/>
          <a:p>
            <a:r>
              <a:rPr lang="en-US" sz="3600" kern="1200" dirty="0"/>
              <a:t>Which of the stores has the highest sales.</a:t>
            </a:r>
          </a:p>
        </p:txBody>
      </p:sp>
      <p:sp>
        <p:nvSpPr>
          <p:cNvPr id="9" name="Content Placeholder 3">
            <a:extLst>
              <a:ext uri="{FF2B5EF4-FFF2-40B4-BE49-F238E27FC236}">
                <a16:creationId xmlns:a16="http://schemas.microsoft.com/office/drawing/2014/main" id="{A2918303-868D-E136-FC5D-72EDEAB5917C}"/>
              </a:ext>
            </a:extLst>
          </p:cNvPr>
          <p:cNvSpPr>
            <a:spLocks noGrp="1"/>
          </p:cNvSpPr>
          <p:nvPr>
            <p:ph sz="half" idx="2"/>
          </p:nvPr>
        </p:nvSpPr>
        <p:spPr>
          <a:xfrm>
            <a:off x="6515944" y="2120900"/>
            <a:ext cx="4639736" cy="3748194"/>
          </a:xfrm>
        </p:spPr>
        <p:txBody>
          <a:bodyPr/>
          <a:lstStyle/>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Based on the EDA, it shows that store number 44 has the highest sales.</a:t>
            </a:r>
          </a:p>
        </p:txBody>
      </p:sp>
      <p:pic>
        <p:nvPicPr>
          <p:cNvPr id="3" name="Picture 2" descr="A graph of sales&#10;&#10;Description automatically generated with medium confidence">
            <a:extLst>
              <a:ext uri="{FF2B5EF4-FFF2-40B4-BE49-F238E27FC236}">
                <a16:creationId xmlns:a16="http://schemas.microsoft.com/office/drawing/2014/main" id="{9FEB6E73-42C1-1007-FE7C-F562C58A7290}"/>
              </a:ext>
            </a:extLst>
          </p:cNvPr>
          <p:cNvPicPr>
            <a:picLocks noChangeAspect="1"/>
          </p:cNvPicPr>
          <p:nvPr/>
        </p:nvPicPr>
        <p:blipFill>
          <a:blip r:embed="rId4"/>
          <a:stretch>
            <a:fillRect/>
          </a:stretch>
        </p:blipFill>
        <p:spPr>
          <a:xfrm>
            <a:off x="528736" y="2120900"/>
            <a:ext cx="5943600" cy="3150235"/>
          </a:xfrm>
          <a:prstGeom prst="rect">
            <a:avLst/>
          </a:prstGeom>
        </p:spPr>
      </p:pic>
      <p:pic>
        <p:nvPicPr>
          <p:cNvPr id="6" name="Audio 5">
            <a:hlinkClick r:id="" action="ppaction://media"/>
            <a:extLst>
              <a:ext uri="{FF2B5EF4-FFF2-40B4-BE49-F238E27FC236}">
                <a16:creationId xmlns:a16="http://schemas.microsoft.com/office/drawing/2014/main" id="{4B7B3186-BF04-BBB7-6D06-7F9BFF994C3A}"/>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611279838"/>
      </p:ext>
    </p:extLst>
  </p:cSld>
  <p:clrMapOvr>
    <a:masterClrMapping/>
  </p:clrMapOvr>
  <mc:AlternateContent xmlns:mc="http://schemas.openxmlformats.org/markup-compatibility/2006">
    <mc:Choice xmlns:p14="http://schemas.microsoft.com/office/powerpoint/2010/main" Requires="p14">
      <p:transition spd="slow" p14:dur="2000" advTm="13675"/>
    </mc:Choice>
    <mc:Fallback>
      <p:transition spd="slow" advTm="1367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88485D-E38E-80A5-4A8E-ABF0DA210315}"/>
              </a:ext>
            </a:extLst>
          </p:cNvPr>
          <p:cNvSpPr>
            <a:spLocks noGrp="1"/>
          </p:cNvSpPr>
          <p:nvPr>
            <p:ph type="title"/>
          </p:nvPr>
        </p:nvSpPr>
        <p:spPr>
          <a:xfrm>
            <a:off x="1097280" y="286603"/>
            <a:ext cx="10058400" cy="1450757"/>
          </a:xfrm>
        </p:spPr>
        <p:txBody>
          <a:bodyPr anchor="b">
            <a:normAutofit/>
          </a:bodyPr>
          <a:lstStyle/>
          <a:p>
            <a:r>
              <a:rPr lang="en-US" sz="3600" kern="1200" dirty="0"/>
              <a:t>Which month has the most sales, and least sales?</a:t>
            </a:r>
          </a:p>
        </p:txBody>
      </p:sp>
      <p:sp>
        <p:nvSpPr>
          <p:cNvPr id="9" name="Content Placeholder 3">
            <a:extLst>
              <a:ext uri="{FF2B5EF4-FFF2-40B4-BE49-F238E27FC236}">
                <a16:creationId xmlns:a16="http://schemas.microsoft.com/office/drawing/2014/main" id="{A2918303-868D-E136-FC5D-72EDEAB5917C}"/>
              </a:ext>
            </a:extLst>
          </p:cNvPr>
          <p:cNvSpPr>
            <a:spLocks noGrp="1"/>
          </p:cNvSpPr>
          <p:nvPr>
            <p:ph sz="half" idx="2"/>
          </p:nvPr>
        </p:nvSpPr>
        <p:spPr>
          <a:xfrm>
            <a:off x="6515944" y="2120900"/>
            <a:ext cx="4639736" cy="3748194"/>
          </a:xfrm>
        </p:spPr>
        <p:txBody>
          <a:bodyPr/>
          <a:lstStyle/>
          <a:p>
            <a:r>
              <a:rPr lang="en-US" b="0" i="0" dirty="0">
                <a:solidFill>
                  <a:srgbClr val="000000"/>
                </a:solidFill>
                <a:effectLst/>
                <a:latin typeface="Helvetica Neue"/>
              </a:rPr>
              <a:t>Based on the EDA, the orange line which is 2016 has a stable high sales since January to Dec. Between the months in 2016, December had the most sales. In other hand, in comparing to other years, 2013 had an overall lowest sales achieved, especially during February.</a:t>
            </a:r>
            <a:endParaRPr lang="en-US" dirty="0"/>
          </a:p>
        </p:txBody>
      </p:sp>
      <p:pic>
        <p:nvPicPr>
          <p:cNvPr id="3" name="Picture 2" descr="A graph of sales&#10;&#10;Description automatically generated with medium confidence">
            <a:extLst>
              <a:ext uri="{FF2B5EF4-FFF2-40B4-BE49-F238E27FC236}">
                <a16:creationId xmlns:a16="http://schemas.microsoft.com/office/drawing/2014/main" id="{668F114C-B7F3-A448-3FE6-2483F7EE7DC1}"/>
              </a:ext>
            </a:extLst>
          </p:cNvPr>
          <p:cNvPicPr>
            <a:picLocks noChangeAspect="1"/>
          </p:cNvPicPr>
          <p:nvPr/>
        </p:nvPicPr>
        <p:blipFill>
          <a:blip r:embed="rId4"/>
          <a:stretch>
            <a:fillRect/>
          </a:stretch>
        </p:blipFill>
        <p:spPr>
          <a:xfrm>
            <a:off x="1186582" y="2120900"/>
            <a:ext cx="5052060" cy="2975610"/>
          </a:xfrm>
          <a:prstGeom prst="rect">
            <a:avLst/>
          </a:prstGeom>
        </p:spPr>
      </p:pic>
      <p:pic>
        <p:nvPicPr>
          <p:cNvPr id="6" name="Audio 5">
            <a:hlinkClick r:id="" action="ppaction://media"/>
            <a:extLst>
              <a:ext uri="{FF2B5EF4-FFF2-40B4-BE49-F238E27FC236}">
                <a16:creationId xmlns:a16="http://schemas.microsoft.com/office/drawing/2014/main" id="{DE9D7E9C-55C0-35CD-2FAC-87CBA61E2BA8}"/>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723752845"/>
      </p:ext>
    </p:extLst>
  </p:cSld>
  <p:clrMapOvr>
    <a:masterClrMapping/>
  </p:clrMapOvr>
  <mc:AlternateContent xmlns:mc="http://schemas.openxmlformats.org/markup-compatibility/2006">
    <mc:Choice xmlns:p14="http://schemas.microsoft.com/office/powerpoint/2010/main" Requires="p14">
      <p:transition spd="slow" p14:dur="2000" advTm="11325"/>
    </mc:Choice>
    <mc:Fallback>
      <p:transition spd="slow" advTm="1132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8325F7-29F5-09A8-C804-1AD472487718}"/>
              </a:ext>
            </a:extLst>
          </p:cNvPr>
          <p:cNvSpPr>
            <a:spLocks noGrp="1"/>
          </p:cNvSpPr>
          <p:nvPr>
            <p:ph type="title"/>
          </p:nvPr>
        </p:nvSpPr>
        <p:spPr>
          <a:xfrm>
            <a:off x="6727139" y="1818771"/>
            <a:ext cx="4908133" cy="2279177"/>
          </a:xfrm>
        </p:spPr>
        <p:txBody>
          <a:bodyPr vert="horz" lIns="91440" tIns="45720" rIns="91440" bIns="45720" rtlCol="0" anchor="t">
            <a:normAutofit fontScale="90000"/>
          </a:bodyPr>
          <a:lstStyle/>
          <a:p>
            <a:r>
              <a:rPr lang="en-US" sz="6000" kern="1200" dirty="0">
                <a:solidFill>
                  <a:schemeClr val="tx2"/>
                </a:solidFill>
                <a:latin typeface="+mj-lt"/>
                <a:ea typeface="+mj-ea"/>
                <a:cs typeface="+mj-cs"/>
              </a:rPr>
              <a:t>AI/ML</a:t>
            </a:r>
            <a:br>
              <a:rPr lang="en-US" sz="6000" kern="1200" dirty="0">
                <a:solidFill>
                  <a:schemeClr val="tx2"/>
                </a:solidFill>
                <a:latin typeface="+mj-lt"/>
                <a:ea typeface="+mj-ea"/>
                <a:cs typeface="+mj-cs"/>
              </a:rPr>
            </a:br>
            <a:r>
              <a:rPr lang="en-US" sz="6000" kern="1200" dirty="0">
                <a:solidFill>
                  <a:schemeClr val="tx2"/>
                </a:solidFill>
                <a:latin typeface="+mj-lt"/>
                <a:ea typeface="+mj-ea"/>
                <a:cs typeface="+mj-cs"/>
              </a:rPr>
              <a:t>ARIMA Model</a:t>
            </a:r>
            <a:endParaRPr lang="en-US" sz="4000" kern="1200" dirty="0">
              <a:solidFill>
                <a:schemeClr val="tx2"/>
              </a:solidFill>
              <a:latin typeface="+mj-lt"/>
              <a:ea typeface="+mj-ea"/>
              <a:cs typeface="+mj-cs"/>
            </a:endParaRPr>
          </a:p>
        </p:txBody>
      </p:sp>
      <p:pic>
        <p:nvPicPr>
          <p:cNvPr id="8" name="Graphic 7" descr="Bar chart">
            <a:extLst>
              <a:ext uri="{FF2B5EF4-FFF2-40B4-BE49-F238E27FC236}">
                <a16:creationId xmlns:a16="http://schemas.microsoft.com/office/drawing/2014/main" id="{C9B9B77D-8B15-F891-3E03-05BDDB2B9B4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40470" y="546355"/>
            <a:ext cx="4141760" cy="4141760"/>
          </a:xfrm>
          <a:custGeom>
            <a:avLst/>
            <a:gdLst/>
            <a:ahLst/>
            <a:cxnLst/>
            <a:rect l="l" t="t" r="r" b="b"/>
            <a:pathLst>
              <a:path w="4141760" h="4377846">
                <a:moveTo>
                  <a:pt x="0" y="0"/>
                </a:moveTo>
                <a:lnTo>
                  <a:pt x="4141760" y="0"/>
                </a:lnTo>
                <a:lnTo>
                  <a:pt x="4141760" y="4377846"/>
                </a:lnTo>
                <a:lnTo>
                  <a:pt x="0" y="4377846"/>
                </a:lnTo>
                <a:close/>
              </a:path>
            </a:pathLst>
          </a:custGeom>
        </p:spPr>
      </p:pic>
      <p:pic>
        <p:nvPicPr>
          <p:cNvPr id="4" name="Audio 3">
            <a:hlinkClick r:id="" action="ppaction://media"/>
            <a:extLst>
              <a:ext uri="{FF2B5EF4-FFF2-40B4-BE49-F238E27FC236}">
                <a16:creationId xmlns:a16="http://schemas.microsoft.com/office/drawing/2014/main" id="{E0CF6B77-3A30-DF58-F9E6-BA7B960EE4CD}"/>
              </a:ext>
            </a:extLst>
          </p:cNvPr>
          <p:cNvPicPr>
            <a:picLocks noChangeAspect="1"/>
          </p:cNvPicPr>
          <p:nvPr>
            <a:audioFile r:link="rId3"/>
            <p:extLst>
              <p:ext uri="{DAA4B4D4-6D71-4841-9C94-3DE7FCFB9230}">
                <p14:media xmlns:p14="http://schemas.microsoft.com/office/powerpoint/2010/main" r:embed="rId2"/>
              </p:ext>
            </p:extLst>
          </p:nvPr>
        </p:nvPicPr>
        <p:blipFill>
          <a:blip r:embed="rId8"/>
          <a:srcRect l="-161075" t="-161075" r="-161075" b="-161075"/>
          <a:stretch>
            <a:fillRect/>
          </a:stretch>
        </p:blipFill>
        <p:spPr>
          <a:xfrm>
            <a:off x="10052304" y="4718304"/>
            <a:ext cx="2057400" cy="2057400"/>
          </a:xfrm>
          <a:prstGeom prst="ellipse">
            <a:avLst/>
          </a:prstGeom>
        </p:spPr>
      </p:pic>
    </p:spTree>
    <p:custDataLst>
      <p:tags r:id="rId1"/>
    </p:custDataLst>
    <p:extLst>
      <p:ext uri="{BB962C8B-B14F-4D97-AF65-F5344CB8AC3E}">
        <p14:creationId xmlns:p14="http://schemas.microsoft.com/office/powerpoint/2010/main" val="260429255"/>
      </p:ext>
    </p:extLst>
  </p:cSld>
  <p:clrMapOvr>
    <a:masterClrMapping/>
  </p:clrMapOvr>
  <mc:AlternateContent xmlns:mc="http://schemas.openxmlformats.org/markup-compatibility/2006">
    <mc:Choice xmlns:p14="http://schemas.microsoft.com/office/powerpoint/2010/main" Requires="p14">
      <p:transition spd="slow" p14:dur="2000" advTm="11437"/>
    </mc:Choice>
    <mc:Fallback>
      <p:transition spd="slow" advTm="114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2" presetClass="entr" presetSubtype="4" fill="hold" grpId="0" nodeType="afterEffect">
                                  <p:stCondLst>
                                    <p:cond delay="0"/>
                                  </p:stCondLst>
                                  <p:childTnLst>
                                    <p:set>
                                      <p:cBhvr>
                                        <p:cTn id="15" dur="1" fill="hold">
                                          <p:stCondLst>
                                            <p:cond delay="0"/>
                                          </p:stCondLst>
                                        </p:cTn>
                                        <p:tgtEl>
                                          <p:spTgt spid="2"/>
                                        </p:tgtEl>
                                        <p:attrNameLst>
                                          <p:attrName>style.visibility</p:attrName>
                                        </p:attrNameLst>
                                      </p:cBhvr>
                                      <p:to>
                                        <p:strVal val="visible"/>
                                      </p:to>
                                    </p:set>
                                    <p:anim calcmode="lin" valueType="num">
                                      <p:cBhvr additive="base">
                                        <p:cTn id="16" dur="500" fill="hold"/>
                                        <p:tgtEl>
                                          <p:spTgt spid="2"/>
                                        </p:tgtEl>
                                        <p:attrNameLst>
                                          <p:attrName>ppt_x</p:attrName>
                                        </p:attrNameLst>
                                      </p:cBhvr>
                                      <p:tavLst>
                                        <p:tav tm="0">
                                          <p:val>
                                            <p:strVal val="#ppt_x"/>
                                          </p:val>
                                        </p:tav>
                                        <p:tav tm="100000">
                                          <p:val>
                                            <p:strVal val="#ppt_x"/>
                                          </p:val>
                                        </p:tav>
                                      </p:tavLst>
                                    </p:anim>
                                    <p:anim calcmode="lin" valueType="num">
                                      <p:cBhvr additive="base">
                                        <p:cTn id="17"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8" fill="hold" display="0">
                  <p:stCondLst>
                    <p:cond delay="indefinite"/>
                  </p:stCondLst>
                  <p:endCondLst>
                    <p:cond evt="onStopAudio" delay="0">
                      <p:tgtEl>
                        <p:sldTgt/>
                      </p:tgtEl>
                    </p:cond>
                  </p:endCondLst>
                </p:cTn>
                <p:tgtEl>
                  <p:spTgt spid="4"/>
                </p:tgtEl>
              </p:cMediaNode>
            </p:audio>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88485D-E38E-80A5-4A8E-ABF0DA210315}"/>
              </a:ext>
            </a:extLst>
          </p:cNvPr>
          <p:cNvSpPr>
            <a:spLocks noGrp="1"/>
          </p:cNvSpPr>
          <p:nvPr>
            <p:ph type="title"/>
          </p:nvPr>
        </p:nvSpPr>
        <p:spPr>
          <a:xfrm>
            <a:off x="1097280" y="286603"/>
            <a:ext cx="10058400" cy="1450757"/>
          </a:xfrm>
        </p:spPr>
        <p:txBody>
          <a:bodyPr anchor="b">
            <a:normAutofit/>
          </a:bodyPr>
          <a:lstStyle/>
          <a:p>
            <a:r>
              <a:rPr lang="en-US" kern="1200" dirty="0"/>
              <a:t>Using ARIMA Algorithm</a:t>
            </a:r>
            <a:endParaRPr lang="en-US" dirty="0"/>
          </a:p>
        </p:txBody>
      </p:sp>
      <p:pic>
        <p:nvPicPr>
          <p:cNvPr id="5" name="Picture 4">
            <a:extLst>
              <a:ext uri="{FF2B5EF4-FFF2-40B4-BE49-F238E27FC236}">
                <a16:creationId xmlns:a16="http://schemas.microsoft.com/office/drawing/2014/main" id="{CE5DFD2F-D831-9067-551A-E9299199FC84}"/>
              </a:ext>
            </a:extLst>
          </p:cNvPr>
          <p:cNvPicPr>
            <a:picLocks noChangeAspect="1"/>
          </p:cNvPicPr>
          <p:nvPr/>
        </p:nvPicPr>
        <p:blipFill>
          <a:blip r:embed="rId4"/>
          <a:stretch>
            <a:fillRect/>
          </a:stretch>
        </p:blipFill>
        <p:spPr>
          <a:xfrm>
            <a:off x="2269157" y="2108201"/>
            <a:ext cx="7714646" cy="3760891"/>
          </a:xfrm>
          <a:prstGeom prst="rect">
            <a:avLst/>
          </a:prstGeom>
          <a:noFill/>
        </p:spPr>
      </p:pic>
      <p:pic>
        <p:nvPicPr>
          <p:cNvPr id="7" name="Audio 6">
            <a:hlinkClick r:id="" action="ppaction://media"/>
            <a:extLst>
              <a:ext uri="{FF2B5EF4-FFF2-40B4-BE49-F238E27FC236}">
                <a16:creationId xmlns:a16="http://schemas.microsoft.com/office/drawing/2014/main" id="{CD1E6144-4609-EB13-7EBD-24D6DB8484DA}"/>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718680798"/>
      </p:ext>
    </p:extLst>
  </p:cSld>
  <p:clrMapOvr>
    <a:masterClrMapping/>
  </p:clrMapOvr>
  <mc:AlternateContent xmlns:mc="http://schemas.openxmlformats.org/markup-compatibility/2006">
    <mc:Choice xmlns:p14="http://schemas.microsoft.com/office/powerpoint/2010/main" Requires="p14">
      <p:transition spd="slow" p14:dur="2000" advTm="16684"/>
    </mc:Choice>
    <mc:Fallback>
      <p:transition spd="slow" advTm="1668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88485D-E38E-80A5-4A8E-ABF0DA210315}"/>
              </a:ext>
            </a:extLst>
          </p:cNvPr>
          <p:cNvSpPr>
            <a:spLocks noGrp="1"/>
          </p:cNvSpPr>
          <p:nvPr>
            <p:ph type="title"/>
          </p:nvPr>
        </p:nvSpPr>
        <p:spPr>
          <a:xfrm>
            <a:off x="1097280" y="286603"/>
            <a:ext cx="10058400" cy="1450757"/>
          </a:xfrm>
        </p:spPr>
        <p:txBody>
          <a:bodyPr anchor="b">
            <a:normAutofit/>
          </a:bodyPr>
          <a:lstStyle/>
          <a:p>
            <a:r>
              <a:rPr lang="en-US" kern="1200" dirty="0"/>
              <a:t>Predictions</a:t>
            </a:r>
            <a:endParaRPr lang="en-US" dirty="0"/>
          </a:p>
        </p:txBody>
      </p:sp>
      <p:pic>
        <p:nvPicPr>
          <p:cNvPr id="5" name="Picture 4">
            <a:extLst>
              <a:ext uri="{FF2B5EF4-FFF2-40B4-BE49-F238E27FC236}">
                <a16:creationId xmlns:a16="http://schemas.microsoft.com/office/drawing/2014/main" id="{FEA910AC-7520-97D3-8D86-BF26EEFCEA1F}"/>
              </a:ext>
            </a:extLst>
          </p:cNvPr>
          <p:cNvPicPr>
            <a:picLocks noChangeAspect="1"/>
          </p:cNvPicPr>
          <p:nvPr/>
        </p:nvPicPr>
        <p:blipFill>
          <a:blip r:embed="rId4"/>
          <a:stretch>
            <a:fillRect/>
          </a:stretch>
        </p:blipFill>
        <p:spPr>
          <a:xfrm>
            <a:off x="1097280" y="2257347"/>
            <a:ext cx="9346092" cy="3000453"/>
          </a:xfrm>
          <a:prstGeom prst="rect">
            <a:avLst/>
          </a:prstGeom>
        </p:spPr>
      </p:pic>
      <p:pic>
        <p:nvPicPr>
          <p:cNvPr id="7" name="Audio 6">
            <a:hlinkClick r:id="" action="ppaction://media"/>
            <a:extLst>
              <a:ext uri="{FF2B5EF4-FFF2-40B4-BE49-F238E27FC236}">
                <a16:creationId xmlns:a16="http://schemas.microsoft.com/office/drawing/2014/main" id="{B25237F8-57CC-28D5-C584-473679D1E6E5}"/>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636981416"/>
      </p:ext>
    </p:extLst>
  </p:cSld>
  <p:clrMapOvr>
    <a:masterClrMapping/>
  </p:clrMapOvr>
  <mc:AlternateContent xmlns:mc="http://schemas.openxmlformats.org/markup-compatibility/2006">
    <mc:Choice xmlns:p14="http://schemas.microsoft.com/office/powerpoint/2010/main" Requires="p14">
      <p:transition spd="slow" p14:dur="2000" advTm="20622"/>
    </mc:Choice>
    <mc:Fallback>
      <p:transition spd="slow" advTm="2062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88485D-E38E-80A5-4A8E-ABF0DA210315}"/>
              </a:ext>
            </a:extLst>
          </p:cNvPr>
          <p:cNvSpPr>
            <a:spLocks noGrp="1"/>
          </p:cNvSpPr>
          <p:nvPr>
            <p:ph type="title"/>
          </p:nvPr>
        </p:nvSpPr>
        <p:spPr>
          <a:xfrm>
            <a:off x="1097280" y="286603"/>
            <a:ext cx="10058400" cy="1450757"/>
          </a:xfrm>
        </p:spPr>
        <p:txBody>
          <a:bodyPr anchor="b">
            <a:normAutofit/>
          </a:bodyPr>
          <a:lstStyle/>
          <a:p>
            <a:r>
              <a:rPr lang="en-US" kern="1200" dirty="0"/>
              <a:t>Evaluation Metrics</a:t>
            </a:r>
            <a:endParaRPr lang="en-US" dirty="0"/>
          </a:p>
        </p:txBody>
      </p:sp>
      <p:sp>
        <p:nvSpPr>
          <p:cNvPr id="10" name="Rectangle 6">
            <a:extLst>
              <a:ext uri="{FF2B5EF4-FFF2-40B4-BE49-F238E27FC236}">
                <a16:creationId xmlns:a16="http://schemas.microsoft.com/office/drawing/2014/main" id="{7477D5BA-2406-C617-E663-987E0AF3C156}"/>
              </a:ext>
            </a:extLst>
          </p:cNvPr>
          <p:cNvSpPr>
            <a:spLocks noGrp="1" noChangeArrowheads="1"/>
          </p:cNvSpPr>
          <p:nvPr>
            <p:ph idx="1"/>
          </p:nvPr>
        </p:nvSpPr>
        <p:spPr bwMode="auto">
          <a:xfrm>
            <a:off x="1096962" y="2276698"/>
            <a:ext cx="8770937" cy="92333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Mean Absolute Error (MAE): 116113.50315596268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Mean Squared Error (MSE): 25441765312.49467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Root Mean Squared Error (RMSE): 159504.7501251755</a:t>
            </a:r>
            <a:r>
              <a:rPr kumimoji="0" lang="en-US" altLang="en-US" sz="2000" b="0" i="0" u="none" strike="noStrike" cap="none" normalizeH="0" baseline="0" dirty="0">
                <a:ln>
                  <a:noFill/>
                </a:ln>
                <a:solidFill>
                  <a:schemeClr val="tx1"/>
                </a:solidFill>
                <a:effectLst/>
              </a:rPr>
              <a:t> </a:t>
            </a: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pic>
        <p:nvPicPr>
          <p:cNvPr id="12" name="Audio 11">
            <a:hlinkClick r:id="" action="ppaction://media"/>
            <a:extLst>
              <a:ext uri="{FF2B5EF4-FFF2-40B4-BE49-F238E27FC236}">
                <a16:creationId xmlns:a16="http://schemas.microsoft.com/office/drawing/2014/main" id="{C03854BB-DB76-30FC-CB52-32396D4E1E84}"/>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175893209"/>
      </p:ext>
    </p:extLst>
  </p:cSld>
  <p:clrMapOvr>
    <a:masterClrMapping/>
  </p:clrMapOvr>
  <mc:AlternateContent xmlns:mc="http://schemas.openxmlformats.org/markup-compatibility/2006">
    <mc:Choice xmlns:p14="http://schemas.microsoft.com/office/powerpoint/2010/main" Requires="p14">
      <p:transition spd="slow" p14:dur="2000" advTm="22916"/>
    </mc:Choice>
    <mc:Fallback>
      <p:transition spd="slow" advTm="2291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88485D-E38E-80A5-4A8E-ABF0DA210315}"/>
              </a:ext>
            </a:extLst>
          </p:cNvPr>
          <p:cNvSpPr>
            <a:spLocks noGrp="1"/>
          </p:cNvSpPr>
          <p:nvPr>
            <p:ph type="title"/>
          </p:nvPr>
        </p:nvSpPr>
        <p:spPr>
          <a:xfrm>
            <a:off x="1097280" y="286603"/>
            <a:ext cx="10058400" cy="1450757"/>
          </a:xfrm>
        </p:spPr>
        <p:txBody>
          <a:bodyPr anchor="b">
            <a:normAutofit/>
          </a:bodyPr>
          <a:lstStyle/>
          <a:p>
            <a:r>
              <a:rPr lang="en-US"/>
              <a:t>Next Steps</a:t>
            </a:r>
            <a:endParaRPr lang="en-US" dirty="0"/>
          </a:p>
        </p:txBody>
      </p:sp>
      <p:sp>
        <p:nvSpPr>
          <p:cNvPr id="8" name="Content Placeholder 2">
            <a:extLst>
              <a:ext uri="{FF2B5EF4-FFF2-40B4-BE49-F238E27FC236}">
                <a16:creationId xmlns:a16="http://schemas.microsoft.com/office/drawing/2014/main" id="{1D882BD5-E622-635B-9B35-9DA7E6891FBF}"/>
              </a:ext>
            </a:extLst>
          </p:cNvPr>
          <p:cNvSpPr>
            <a:spLocks noGrp="1"/>
          </p:cNvSpPr>
          <p:nvPr>
            <p:ph sz="half" idx="1"/>
          </p:nvPr>
        </p:nvSpPr>
        <p:spPr>
          <a:xfrm>
            <a:off x="1097280" y="2120900"/>
            <a:ext cx="4639736" cy="3748193"/>
          </a:xfrm>
        </p:spPr>
        <p:txBody>
          <a:bodyPr>
            <a:normAutofit/>
          </a:bodyPr>
          <a:lstStyle/>
          <a:p>
            <a:pPr indent="-228600">
              <a:buFont typeface="Arial" panose="020B0604020202020204" pitchFamily="34" charset="0"/>
              <a:buChar char="•"/>
            </a:pPr>
            <a:r>
              <a:rPr lang="en-US" dirty="0"/>
              <a:t>Build a GUI</a:t>
            </a:r>
          </a:p>
          <a:p>
            <a:pPr indent="-228600">
              <a:buFont typeface="Arial" panose="020B0604020202020204" pitchFamily="34" charset="0"/>
              <a:buChar char="•"/>
            </a:pPr>
            <a:r>
              <a:rPr lang="en-US" dirty="0"/>
              <a:t>Built real-time dashboards</a:t>
            </a:r>
          </a:p>
          <a:p>
            <a:pPr indent="-228600">
              <a:buFont typeface="Arial" panose="020B0604020202020204" pitchFamily="34" charset="0"/>
              <a:buChar char="•"/>
            </a:pPr>
            <a:r>
              <a:rPr lang="en-US" dirty="0"/>
              <a:t>Improve Model Performance</a:t>
            </a:r>
          </a:p>
          <a:p>
            <a:pPr indent="-228600">
              <a:buFont typeface="Arial" panose="020B0604020202020204" pitchFamily="34" charset="0"/>
              <a:buChar char="•"/>
            </a:pPr>
            <a:r>
              <a:rPr lang="en-US" dirty="0"/>
              <a:t>Add classification algorithm(RNN, LSTM)</a:t>
            </a:r>
          </a:p>
          <a:p>
            <a:endParaRPr lang="en-US" dirty="0"/>
          </a:p>
        </p:txBody>
      </p:sp>
      <p:pic>
        <p:nvPicPr>
          <p:cNvPr id="5" name="Picture 4" descr="Three paper planes and their trails">
            <a:extLst>
              <a:ext uri="{FF2B5EF4-FFF2-40B4-BE49-F238E27FC236}">
                <a16:creationId xmlns:a16="http://schemas.microsoft.com/office/drawing/2014/main" id="{0D98350A-7104-F4F8-4CBC-DF7A844A8B7C}"/>
              </a:ext>
            </a:extLst>
          </p:cNvPr>
          <p:cNvPicPr>
            <a:picLocks noChangeAspect="1"/>
          </p:cNvPicPr>
          <p:nvPr/>
        </p:nvPicPr>
        <p:blipFill>
          <a:blip r:embed="rId4"/>
          <a:stretch>
            <a:fillRect/>
          </a:stretch>
        </p:blipFill>
        <p:spPr>
          <a:xfrm>
            <a:off x="6454984" y="2120900"/>
            <a:ext cx="4639736" cy="3097023"/>
          </a:xfrm>
          <a:prstGeom prst="rect">
            <a:avLst/>
          </a:prstGeom>
          <a:noFill/>
        </p:spPr>
      </p:pic>
      <p:pic>
        <p:nvPicPr>
          <p:cNvPr id="4" name="Audio 3">
            <a:hlinkClick r:id="" action="ppaction://media"/>
            <a:extLst>
              <a:ext uri="{FF2B5EF4-FFF2-40B4-BE49-F238E27FC236}">
                <a16:creationId xmlns:a16="http://schemas.microsoft.com/office/drawing/2014/main" id="{7B4D9D89-B2FE-3C18-789F-3B91AD12497C}"/>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595041582"/>
      </p:ext>
    </p:extLst>
  </p:cSld>
  <p:clrMapOvr>
    <a:masterClrMapping/>
  </p:clrMapOvr>
  <mc:AlternateContent xmlns:mc="http://schemas.openxmlformats.org/markup-compatibility/2006">
    <mc:Choice xmlns:p14="http://schemas.microsoft.com/office/powerpoint/2010/main" Requires="p14">
      <p:transition spd="slow" p14:dur="2000" advTm="16370"/>
    </mc:Choice>
    <mc:Fallback>
      <p:transition spd="slow" advTm="163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88485D-E38E-80A5-4A8E-ABF0DA210315}"/>
              </a:ext>
            </a:extLst>
          </p:cNvPr>
          <p:cNvSpPr>
            <a:spLocks noGrp="1"/>
          </p:cNvSpPr>
          <p:nvPr>
            <p:ph type="title"/>
          </p:nvPr>
        </p:nvSpPr>
        <p:spPr>
          <a:xfrm>
            <a:off x="1097280" y="286603"/>
            <a:ext cx="10058400" cy="1450757"/>
          </a:xfrm>
        </p:spPr>
        <p:txBody>
          <a:bodyPr anchor="b">
            <a:normAutofit/>
          </a:bodyPr>
          <a:lstStyle/>
          <a:p>
            <a:r>
              <a:rPr lang="en-US" dirty="0"/>
              <a:t>Conclusions</a:t>
            </a:r>
          </a:p>
        </p:txBody>
      </p:sp>
      <p:sp>
        <p:nvSpPr>
          <p:cNvPr id="8" name="Content Placeholder 2">
            <a:extLst>
              <a:ext uri="{FF2B5EF4-FFF2-40B4-BE49-F238E27FC236}">
                <a16:creationId xmlns:a16="http://schemas.microsoft.com/office/drawing/2014/main" id="{1D882BD5-E622-635B-9B35-9DA7E6891FBF}"/>
              </a:ext>
            </a:extLst>
          </p:cNvPr>
          <p:cNvSpPr>
            <a:spLocks noGrp="1"/>
          </p:cNvSpPr>
          <p:nvPr>
            <p:ph sz="half" idx="1"/>
          </p:nvPr>
        </p:nvSpPr>
        <p:spPr>
          <a:xfrm>
            <a:off x="1097280" y="2120900"/>
            <a:ext cx="4639736" cy="3748193"/>
          </a:xfrm>
        </p:spPr>
        <p:txBody>
          <a:bodyPr>
            <a:normAutofit/>
          </a:bodyPr>
          <a:lstStyle/>
          <a:p>
            <a:r>
              <a:rPr lang="en-US" dirty="0"/>
              <a:t>Supermarket generates huge data everyday. With computing power of AI/ML, we can use that data to make calculated decisions to predict volume of sales effectively.</a:t>
            </a:r>
          </a:p>
        </p:txBody>
      </p:sp>
      <p:pic>
        <p:nvPicPr>
          <p:cNvPr id="7" name="Picture 6" descr="Pastel workspace setup">
            <a:extLst>
              <a:ext uri="{FF2B5EF4-FFF2-40B4-BE49-F238E27FC236}">
                <a16:creationId xmlns:a16="http://schemas.microsoft.com/office/drawing/2014/main" id="{D0632A4F-CC08-5878-F933-5A729970B5F3}"/>
              </a:ext>
            </a:extLst>
          </p:cNvPr>
          <p:cNvPicPr>
            <a:picLocks noChangeAspect="1"/>
          </p:cNvPicPr>
          <p:nvPr/>
        </p:nvPicPr>
        <p:blipFill rotWithShape="1">
          <a:blip r:embed="rId4"/>
          <a:srcRect l="9383" r="7372" b="1"/>
          <a:stretch/>
        </p:blipFill>
        <p:spPr>
          <a:xfrm>
            <a:off x="6515944" y="2120900"/>
            <a:ext cx="4639736" cy="3748194"/>
          </a:xfrm>
          <a:prstGeom prst="rect">
            <a:avLst/>
          </a:prstGeom>
          <a:noFill/>
        </p:spPr>
      </p:pic>
      <p:pic>
        <p:nvPicPr>
          <p:cNvPr id="4" name="Audio 3">
            <a:hlinkClick r:id="" action="ppaction://media"/>
            <a:extLst>
              <a:ext uri="{FF2B5EF4-FFF2-40B4-BE49-F238E27FC236}">
                <a16:creationId xmlns:a16="http://schemas.microsoft.com/office/drawing/2014/main" id="{1AF69E17-319F-72C3-FD7A-5EFC281931EB}"/>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544811532"/>
      </p:ext>
    </p:extLst>
  </p:cSld>
  <p:clrMapOvr>
    <a:masterClrMapping/>
  </p:clrMapOvr>
  <mc:AlternateContent xmlns:mc="http://schemas.openxmlformats.org/markup-compatibility/2006">
    <mc:Choice xmlns:p14="http://schemas.microsoft.com/office/powerpoint/2010/main" Requires="p14">
      <p:transition spd="slow" p14:dur="2000" advTm="16620"/>
    </mc:Choice>
    <mc:Fallback>
      <p:transition spd="slow" advTm="166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86D930-C60B-D52C-010D-287AD786CCEA}"/>
              </a:ext>
            </a:extLst>
          </p:cNvPr>
          <p:cNvSpPr>
            <a:spLocks noGrp="1"/>
          </p:cNvSpPr>
          <p:nvPr>
            <p:ph type="title"/>
          </p:nvPr>
        </p:nvSpPr>
        <p:spPr>
          <a:xfrm>
            <a:off x="1097280" y="286603"/>
            <a:ext cx="10058400" cy="1450757"/>
          </a:xfrm>
        </p:spPr>
        <p:txBody>
          <a:bodyPr anchor="b">
            <a:normAutofit/>
          </a:bodyPr>
          <a:lstStyle/>
          <a:p>
            <a:r>
              <a:rPr lang="en-US" dirty="0"/>
              <a:t>Sales Analysis isn’t easy!</a:t>
            </a:r>
          </a:p>
        </p:txBody>
      </p:sp>
      <p:sp>
        <p:nvSpPr>
          <p:cNvPr id="3" name="Content Placeholder 2">
            <a:extLst>
              <a:ext uri="{FF2B5EF4-FFF2-40B4-BE49-F238E27FC236}">
                <a16:creationId xmlns:a16="http://schemas.microsoft.com/office/drawing/2014/main" id="{C94F8D9D-C919-1DF2-40D0-D4955CCC31C4}"/>
              </a:ext>
            </a:extLst>
          </p:cNvPr>
          <p:cNvSpPr>
            <a:spLocks noGrp="1"/>
          </p:cNvSpPr>
          <p:nvPr>
            <p:ph sz="half" idx="1"/>
          </p:nvPr>
        </p:nvSpPr>
        <p:spPr>
          <a:xfrm>
            <a:off x="1097280" y="2120900"/>
            <a:ext cx="4639736" cy="3748193"/>
          </a:xfrm>
        </p:spPr>
        <p:txBody>
          <a:bodyPr>
            <a:normAutofit/>
          </a:bodyPr>
          <a:lstStyle/>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The supermarkets deals with multiple customers, and it is very important to understand customers behaviors so that the supermarkets can stock the most sold items or goods prior to its unavailability. Unfortunately, there is no reliable way to predict the customer’s behavior. This is a challenge to the supermarket and its partners.</a:t>
            </a:r>
          </a:p>
        </p:txBody>
      </p:sp>
      <p:pic>
        <p:nvPicPr>
          <p:cNvPr id="6" name="Picture 5">
            <a:extLst>
              <a:ext uri="{FF2B5EF4-FFF2-40B4-BE49-F238E27FC236}">
                <a16:creationId xmlns:a16="http://schemas.microsoft.com/office/drawing/2014/main" id="{83777D9E-F0A6-704C-3EE6-FBC52663AB20}"/>
              </a:ext>
            </a:extLst>
          </p:cNvPr>
          <p:cNvPicPr>
            <a:picLocks noChangeAspect="1"/>
          </p:cNvPicPr>
          <p:nvPr/>
        </p:nvPicPr>
        <p:blipFill rotWithShape="1">
          <a:blip r:embed="rId4"/>
          <a:srcRect l="10807" r="7806" b="2"/>
          <a:stretch/>
        </p:blipFill>
        <p:spPr>
          <a:xfrm>
            <a:off x="6515944" y="2120900"/>
            <a:ext cx="4639736" cy="3748194"/>
          </a:xfrm>
          <a:prstGeom prst="rect">
            <a:avLst/>
          </a:prstGeom>
          <a:noFill/>
        </p:spPr>
      </p:pic>
      <p:sp>
        <p:nvSpPr>
          <p:cNvPr id="4" name="Content Placeholder 2">
            <a:extLst>
              <a:ext uri="{FF2B5EF4-FFF2-40B4-BE49-F238E27FC236}">
                <a16:creationId xmlns:a16="http://schemas.microsoft.com/office/drawing/2014/main" id="{AD576EAC-1B8E-C5C0-67C2-7D702FFC756C}"/>
              </a:ext>
            </a:extLst>
          </p:cNvPr>
          <p:cNvSpPr txBox="1">
            <a:spLocks/>
          </p:cNvSpPr>
          <p:nvPr/>
        </p:nvSpPr>
        <p:spPr>
          <a:xfrm>
            <a:off x="5849671" y="2018005"/>
            <a:ext cx="4333136" cy="3760891"/>
          </a:xfrm>
          <a:prstGeom prst="rect">
            <a:avLst/>
          </a:prstGeom>
        </p:spPr>
        <p:txBody>
          <a:bodyPr vert="horz" lIns="0" tIns="45720" rIns="0" bIns="45720" rtlCol="0">
            <a:norm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endParaRPr lang="en-US" dirty="0"/>
          </a:p>
        </p:txBody>
      </p:sp>
      <p:pic>
        <p:nvPicPr>
          <p:cNvPr id="8" name="Audio 7">
            <a:hlinkClick r:id="" action="ppaction://media"/>
            <a:extLst>
              <a:ext uri="{FF2B5EF4-FFF2-40B4-BE49-F238E27FC236}">
                <a16:creationId xmlns:a16="http://schemas.microsoft.com/office/drawing/2014/main" id="{FB86B3E4-4BEF-961E-918C-A1BE5936CFB2}"/>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263986301"/>
      </p:ext>
    </p:extLst>
  </p:cSld>
  <p:clrMapOvr>
    <a:masterClrMapping/>
  </p:clrMapOvr>
  <mc:AlternateContent xmlns:mc="http://schemas.openxmlformats.org/markup-compatibility/2006">
    <mc:Choice xmlns:p14="http://schemas.microsoft.com/office/powerpoint/2010/main" Requires="p14">
      <p:transition spd="slow" p14:dur="2000" advTm="31179"/>
    </mc:Choice>
    <mc:Fallback>
      <p:transition spd="slow" advTm="3117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85E1BDC-A9B0-4A87-82E3-F3187F69A802}"/>
              </a:ext>
              <a:ext uri="{C183D7F6-B498-43B3-948B-1728B52AA6E4}">
                <adec:decorative xmlns:adec="http://schemas.microsoft.com/office/drawing/2017/decorative" val="1"/>
              </a:ext>
            </a:extLst>
          </p:cNvPr>
          <p:cNvSpPr/>
          <p:nvPr/>
        </p:nvSpPr>
        <p:spPr bwMode="white">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0" name="Title 1">
            <a:extLst>
              <a:ext uri="{FF2B5EF4-FFF2-40B4-BE49-F238E27FC236}">
                <a16:creationId xmlns:a16="http://schemas.microsoft.com/office/drawing/2014/main" id="{2CF1C6B0-CD23-07C2-DF7A-7F3DEB373382}"/>
              </a:ext>
            </a:extLst>
          </p:cNvPr>
          <p:cNvSpPr>
            <a:spLocks noGrp="1"/>
          </p:cNvSpPr>
          <p:nvPr/>
        </p:nvSpPr>
        <p:spPr>
          <a:xfrm>
            <a:off x="1051560" y="586822"/>
            <a:ext cx="9380064"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en-US" dirty="0"/>
              <a:t>Traditional Sales Analysis</a:t>
            </a:r>
          </a:p>
        </p:txBody>
      </p:sp>
      <p:pic>
        <p:nvPicPr>
          <p:cNvPr id="18" name="Picture 17">
            <a:extLst>
              <a:ext uri="{FF2B5EF4-FFF2-40B4-BE49-F238E27FC236}">
                <a16:creationId xmlns:a16="http://schemas.microsoft.com/office/drawing/2014/main" id="{695A4C63-2544-F8A9-7396-54A093196EC4}"/>
              </a:ext>
            </a:extLst>
          </p:cNvPr>
          <p:cNvPicPr>
            <a:picLocks noChangeAspect="1"/>
          </p:cNvPicPr>
          <p:nvPr/>
        </p:nvPicPr>
        <p:blipFill>
          <a:blip r:embed="rId5"/>
          <a:stretch>
            <a:fillRect/>
          </a:stretch>
        </p:blipFill>
        <p:spPr>
          <a:xfrm>
            <a:off x="1051560" y="2130104"/>
            <a:ext cx="3326477" cy="3590637"/>
          </a:xfrm>
          <a:prstGeom prst="rect">
            <a:avLst/>
          </a:prstGeom>
        </p:spPr>
      </p:pic>
      <p:sp>
        <p:nvSpPr>
          <p:cNvPr id="19" name="Content Placeholder 2">
            <a:extLst>
              <a:ext uri="{FF2B5EF4-FFF2-40B4-BE49-F238E27FC236}">
                <a16:creationId xmlns:a16="http://schemas.microsoft.com/office/drawing/2014/main" id="{104B8B4B-B564-95FD-7D45-6407F1F2CE28}"/>
              </a:ext>
            </a:extLst>
          </p:cNvPr>
          <p:cNvSpPr>
            <a:spLocks noGrp="1"/>
          </p:cNvSpPr>
          <p:nvPr>
            <p:ph sz="half" idx="1"/>
          </p:nvPr>
        </p:nvSpPr>
        <p:spPr>
          <a:xfrm>
            <a:off x="5184088" y="2151490"/>
            <a:ext cx="4639736" cy="3748193"/>
          </a:xfrm>
        </p:spPr>
        <p:txBody>
          <a:bodyPr>
            <a:normAutofit lnSpcReduction="10000"/>
          </a:bodyPr>
          <a:lstStyle/>
          <a:p>
            <a:pPr algn="l">
              <a:buFont typeface="Arial" panose="020B0604020202020204" pitchFamily="34" charset="0"/>
              <a:buChar char="•"/>
            </a:pPr>
            <a:r>
              <a:rPr lang="en-US" b="0" i="0" dirty="0">
                <a:solidFill>
                  <a:srgbClr val="111111"/>
                </a:solidFill>
                <a:effectLst/>
                <a:latin typeface="SourceSansPro"/>
              </a:rPr>
              <a:t>Traditional analysis attempts to predict future sales movements, providing supermarket owners with the information needed to make a profit.</a:t>
            </a:r>
          </a:p>
          <a:p>
            <a:pPr algn="l">
              <a:buFont typeface="Arial" panose="020B0604020202020204" pitchFamily="34" charset="0"/>
              <a:buChar char="•"/>
            </a:pPr>
            <a:r>
              <a:rPr lang="en-US" b="0" i="0" dirty="0">
                <a:solidFill>
                  <a:srgbClr val="111111"/>
                </a:solidFill>
                <a:effectLst/>
                <a:latin typeface="SourceSansPro"/>
              </a:rPr>
              <a:t>Owners apply Traditional analysis tools to charts in order to identify potential sales and revenue.</a:t>
            </a:r>
          </a:p>
          <a:p>
            <a:pPr algn="l">
              <a:buFont typeface="Arial" panose="020B0604020202020204" pitchFamily="34" charset="0"/>
              <a:buChar char="•"/>
            </a:pPr>
            <a:r>
              <a:rPr lang="en-US" b="0" i="0" dirty="0">
                <a:solidFill>
                  <a:srgbClr val="111111"/>
                </a:solidFill>
                <a:effectLst/>
                <a:latin typeface="SourceSansPro"/>
              </a:rPr>
              <a:t>An underlying assumption of Traditional analysis is that the market has processed all available information and that it is reflected in the price chart.</a:t>
            </a:r>
          </a:p>
        </p:txBody>
      </p:sp>
      <p:pic>
        <p:nvPicPr>
          <p:cNvPr id="3" name="Audio 2">
            <a:hlinkClick r:id="" action="ppaction://media"/>
            <a:extLst>
              <a:ext uri="{FF2B5EF4-FFF2-40B4-BE49-F238E27FC236}">
                <a16:creationId xmlns:a16="http://schemas.microsoft.com/office/drawing/2014/main" id="{8BF7AE0D-561B-1403-54B4-5D5CC17F7507}"/>
              </a:ext>
            </a:extLst>
          </p:cNvPr>
          <p:cNvPicPr>
            <a:picLocks noChangeAspect="1"/>
          </p:cNvPicPr>
          <p:nvPr>
            <a:audioFile r:link="rId3"/>
            <p:extLst>
              <p:ext uri="{DAA4B4D4-6D71-4841-9C94-3DE7FCFB9230}">
                <p14:media xmlns:p14="http://schemas.microsoft.com/office/powerpoint/2010/main" r:embed="rId2"/>
              </p:ext>
            </p:extLst>
          </p:nvPr>
        </p:nvPicPr>
        <p:blipFill>
          <a:blip r:embed="rId6"/>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933514334"/>
      </p:ext>
    </p:extLst>
  </p:cSld>
  <p:clrMapOvr>
    <a:masterClrMapping/>
  </p:clrMapOvr>
  <mc:AlternateContent xmlns:mc="http://schemas.openxmlformats.org/markup-compatibility/2006">
    <mc:Choice xmlns:p14="http://schemas.microsoft.com/office/powerpoint/2010/main" Requires="p14">
      <p:transition spd="slow" p14:dur="2000" advTm="31475"/>
    </mc:Choice>
    <mc:Fallback>
      <p:transition spd="slow" advTm="3147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8325F7-29F5-09A8-C804-1AD472487718}"/>
              </a:ext>
            </a:extLst>
          </p:cNvPr>
          <p:cNvSpPr>
            <a:spLocks noGrp="1"/>
          </p:cNvSpPr>
          <p:nvPr>
            <p:ph type="title"/>
          </p:nvPr>
        </p:nvSpPr>
        <p:spPr>
          <a:xfrm>
            <a:off x="6727139" y="1818772"/>
            <a:ext cx="4141759" cy="2279177"/>
          </a:xfrm>
        </p:spPr>
        <p:txBody>
          <a:bodyPr vert="horz" lIns="91440" tIns="45720" rIns="91440" bIns="45720" rtlCol="0" anchor="t">
            <a:normAutofit fontScale="90000"/>
          </a:bodyPr>
          <a:lstStyle/>
          <a:p>
            <a:r>
              <a:rPr lang="en-US" sz="6000" dirty="0">
                <a:solidFill>
                  <a:schemeClr val="tx1"/>
                </a:solidFill>
              </a:rPr>
              <a:t>Exploratory Data Analysis</a:t>
            </a:r>
            <a:br>
              <a:rPr lang="en-US" sz="6000" dirty="0"/>
            </a:br>
            <a:br>
              <a:rPr lang="en-US" sz="4000" kern="1200" dirty="0">
                <a:solidFill>
                  <a:schemeClr val="tx2"/>
                </a:solidFill>
                <a:latin typeface="+mj-lt"/>
                <a:ea typeface="+mj-ea"/>
                <a:cs typeface="+mj-cs"/>
              </a:rPr>
            </a:br>
            <a:endParaRPr lang="en-US" sz="4000" kern="1200" dirty="0">
              <a:solidFill>
                <a:schemeClr val="tx2"/>
              </a:solidFill>
              <a:latin typeface="+mj-lt"/>
              <a:ea typeface="+mj-ea"/>
              <a:cs typeface="+mj-cs"/>
            </a:endParaRPr>
          </a:p>
        </p:txBody>
      </p:sp>
      <p:pic>
        <p:nvPicPr>
          <p:cNvPr id="8" name="Graphic 7" descr="Bar chart">
            <a:extLst>
              <a:ext uri="{FF2B5EF4-FFF2-40B4-BE49-F238E27FC236}">
                <a16:creationId xmlns:a16="http://schemas.microsoft.com/office/drawing/2014/main" id="{C9B9B77D-8B15-F891-3E03-05BDDB2B9B4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40470" y="593010"/>
            <a:ext cx="4141760" cy="4141760"/>
          </a:xfrm>
          <a:custGeom>
            <a:avLst/>
            <a:gdLst/>
            <a:ahLst/>
            <a:cxnLst/>
            <a:rect l="l" t="t" r="r" b="b"/>
            <a:pathLst>
              <a:path w="4141760" h="4377846">
                <a:moveTo>
                  <a:pt x="0" y="0"/>
                </a:moveTo>
                <a:lnTo>
                  <a:pt x="4141760" y="0"/>
                </a:lnTo>
                <a:lnTo>
                  <a:pt x="4141760" y="4377846"/>
                </a:lnTo>
                <a:lnTo>
                  <a:pt x="0" y="4377846"/>
                </a:lnTo>
                <a:close/>
              </a:path>
            </a:pathLst>
          </a:custGeom>
        </p:spPr>
      </p:pic>
      <p:pic>
        <p:nvPicPr>
          <p:cNvPr id="4" name="Audio 3">
            <a:hlinkClick r:id="" action="ppaction://media"/>
            <a:extLst>
              <a:ext uri="{FF2B5EF4-FFF2-40B4-BE49-F238E27FC236}">
                <a16:creationId xmlns:a16="http://schemas.microsoft.com/office/drawing/2014/main" id="{C8099691-1822-6755-AF63-AB43666F4224}"/>
              </a:ext>
            </a:extLst>
          </p:cNvPr>
          <p:cNvPicPr>
            <a:picLocks noChangeAspect="1"/>
          </p:cNvPicPr>
          <p:nvPr>
            <a:audioFile r:link="rId3"/>
            <p:extLst>
              <p:ext uri="{DAA4B4D4-6D71-4841-9C94-3DE7FCFB9230}">
                <p14:media xmlns:p14="http://schemas.microsoft.com/office/powerpoint/2010/main" r:embed="rId2"/>
              </p:ext>
            </p:extLst>
          </p:nvPr>
        </p:nvPicPr>
        <p:blipFill>
          <a:blip r:embed="rId8"/>
          <a:srcRect l="-161075" t="-161075" r="-161075" b="-161075"/>
          <a:stretch>
            <a:fillRect/>
          </a:stretch>
        </p:blipFill>
        <p:spPr>
          <a:xfrm>
            <a:off x="10052304" y="4718304"/>
            <a:ext cx="2057400" cy="2057400"/>
          </a:xfrm>
          <a:prstGeom prst="ellipse">
            <a:avLst/>
          </a:prstGeom>
        </p:spPr>
      </p:pic>
    </p:spTree>
    <p:custDataLst>
      <p:tags r:id="rId1"/>
    </p:custDataLst>
    <p:extLst>
      <p:ext uri="{BB962C8B-B14F-4D97-AF65-F5344CB8AC3E}">
        <p14:creationId xmlns:p14="http://schemas.microsoft.com/office/powerpoint/2010/main" val="3030268249"/>
      </p:ext>
    </p:extLst>
  </p:cSld>
  <p:clrMapOvr>
    <a:masterClrMapping/>
  </p:clrMapOvr>
  <mc:AlternateContent xmlns:mc="http://schemas.openxmlformats.org/markup-compatibility/2006">
    <mc:Choice xmlns:p14="http://schemas.microsoft.com/office/powerpoint/2010/main" Requires="p14">
      <p:transition spd="slow" p14:dur="2000" advTm="13613"/>
    </mc:Choice>
    <mc:Fallback>
      <p:transition spd="slow" advTm="1361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2" presetClass="entr" presetSubtype="4" fill="hold" grpId="0" nodeType="afterEffect">
                                  <p:stCondLst>
                                    <p:cond delay="0"/>
                                  </p:stCondLst>
                                  <p:childTnLst>
                                    <p:set>
                                      <p:cBhvr>
                                        <p:cTn id="15" dur="1" fill="hold">
                                          <p:stCondLst>
                                            <p:cond delay="0"/>
                                          </p:stCondLst>
                                        </p:cTn>
                                        <p:tgtEl>
                                          <p:spTgt spid="2"/>
                                        </p:tgtEl>
                                        <p:attrNameLst>
                                          <p:attrName>style.visibility</p:attrName>
                                        </p:attrNameLst>
                                      </p:cBhvr>
                                      <p:to>
                                        <p:strVal val="visible"/>
                                      </p:to>
                                    </p:set>
                                    <p:anim calcmode="lin" valueType="num">
                                      <p:cBhvr additive="base">
                                        <p:cTn id="16" dur="500" fill="hold"/>
                                        <p:tgtEl>
                                          <p:spTgt spid="2"/>
                                        </p:tgtEl>
                                        <p:attrNameLst>
                                          <p:attrName>ppt_x</p:attrName>
                                        </p:attrNameLst>
                                      </p:cBhvr>
                                      <p:tavLst>
                                        <p:tav tm="0">
                                          <p:val>
                                            <p:strVal val="#ppt_x"/>
                                          </p:val>
                                        </p:tav>
                                        <p:tav tm="100000">
                                          <p:val>
                                            <p:strVal val="#ppt_x"/>
                                          </p:val>
                                        </p:tav>
                                      </p:tavLst>
                                    </p:anim>
                                    <p:anim calcmode="lin" valueType="num">
                                      <p:cBhvr additive="base">
                                        <p:cTn id="17"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8" fill="hold" display="0">
                  <p:stCondLst>
                    <p:cond delay="indefinite"/>
                  </p:stCondLst>
                  <p:endCondLst>
                    <p:cond evt="onStopAudio" delay="0">
                      <p:tgtEl>
                        <p:sldTgt/>
                      </p:tgtEl>
                    </p:cond>
                  </p:endCondLst>
                </p:cTn>
                <p:tgtEl>
                  <p:spTgt spid="4"/>
                </p:tgtEl>
              </p:cMediaNode>
            </p:audio>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85E1BDC-A9B0-4A87-82E3-F3187F69A802}"/>
              </a:ext>
              <a:ext uri="{C183D7F6-B498-43B3-948B-1728B52AA6E4}">
                <adec:decorative xmlns:adec="http://schemas.microsoft.com/office/drawing/2017/decorative" val="1"/>
              </a:ext>
            </a:extLst>
          </p:cNvPr>
          <p:cNvSpPr/>
          <p:nvPr/>
        </p:nvSpPr>
        <p:spPr bwMode="white">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0" name="Title 1">
            <a:extLst>
              <a:ext uri="{FF2B5EF4-FFF2-40B4-BE49-F238E27FC236}">
                <a16:creationId xmlns:a16="http://schemas.microsoft.com/office/drawing/2014/main" id="{2CF1C6B0-CD23-07C2-DF7A-7F3DEB373382}"/>
              </a:ext>
            </a:extLst>
          </p:cNvPr>
          <p:cNvSpPr>
            <a:spLocks noGrp="1"/>
          </p:cNvSpPr>
          <p:nvPr/>
        </p:nvSpPr>
        <p:spPr>
          <a:xfrm>
            <a:off x="1051560" y="586822"/>
            <a:ext cx="9380064"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en-US" dirty="0"/>
              <a:t>Questions to be answered by EDA</a:t>
            </a:r>
          </a:p>
        </p:txBody>
      </p:sp>
      <p:sp>
        <p:nvSpPr>
          <p:cNvPr id="19" name="Content Placeholder 2">
            <a:extLst>
              <a:ext uri="{FF2B5EF4-FFF2-40B4-BE49-F238E27FC236}">
                <a16:creationId xmlns:a16="http://schemas.microsoft.com/office/drawing/2014/main" id="{104B8B4B-B564-95FD-7D45-6407F1F2CE28}"/>
              </a:ext>
            </a:extLst>
          </p:cNvPr>
          <p:cNvSpPr>
            <a:spLocks noGrp="1"/>
          </p:cNvSpPr>
          <p:nvPr>
            <p:ph sz="half" idx="1"/>
          </p:nvPr>
        </p:nvSpPr>
        <p:spPr>
          <a:xfrm>
            <a:off x="1274562" y="2151490"/>
            <a:ext cx="4639736" cy="3748193"/>
          </a:xfrm>
        </p:spPr>
        <p:txBody>
          <a:bodyPr>
            <a:normAutofit/>
          </a:bodyPr>
          <a:lstStyle/>
          <a:p>
            <a:pPr indent="-228600" fontAlgn="ctr">
              <a:spcBef>
                <a:spcPts val="0"/>
              </a:spcBef>
              <a:spcAft>
                <a:spcPts val="0"/>
              </a:spcAft>
              <a:buFont typeface="Arial" panose="020B0604020202020204" pitchFamily="34" charset="0"/>
              <a:buChar cha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Does this type of stores affect the store sales?</a:t>
            </a:r>
          </a:p>
          <a:p>
            <a:pPr indent="-228600" fontAlgn="ctr">
              <a:spcBef>
                <a:spcPts val="0"/>
              </a:spcBef>
              <a:spcAft>
                <a:spcPts val="0"/>
              </a:spcAft>
              <a:buFont typeface="Arial" panose="020B0604020202020204" pitchFamily="34" charset="0"/>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Which family has the highest sales?</a:t>
            </a:r>
          </a:p>
          <a:p>
            <a:pPr indent="-228600" fontAlgn="ctr">
              <a:spcBef>
                <a:spcPts val="0"/>
              </a:spcBef>
              <a:spcAft>
                <a:spcPts val="0"/>
              </a:spcAft>
              <a:buFont typeface="Arial" panose="020B0604020202020204" pitchFamily="34" charset="0"/>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Does promotion able to improve the sales?</a:t>
            </a:r>
            <a:endParaRPr lang="en-US" sz="1800" dirty="0">
              <a:latin typeface="Calibri" panose="020F0502020204030204" pitchFamily="34" charset="0"/>
              <a:ea typeface="Calibri" panose="020F0502020204030204" pitchFamily="34" charset="0"/>
              <a:cs typeface="Times New Roman" panose="02020603050405020304" pitchFamily="18" charset="0"/>
            </a:endParaRPr>
          </a:p>
          <a:p>
            <a:pPr indent="-228600" fontAlgn="ctr">
              <a:spcBef>
                <a:spcPts val="0"/>
              </a:spcBef>
              <a:spcAft>
                <a:spcPts val="0"/>
              </a:spcAft>
              <a:buFont typeface="Arial" panose="020B0604020202020204" pitchFamily="34" charset="0"/>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Which city has the greatest number of customers?</a:t>
            </a:r>
          </a:p>
          <a:p>
            <a:pPr indent="-228600" fontAlgn="ctr">
              <a:spcBef>
                <a:spcPts val="0"/>
              </a:spcBef>
              <a:spcAft>
                <a:spcPts val="0"/>
              </a:spcAft>
              <a:buFont typeface="Arial" panose="020B0604020202020204" pitchFamily="34" charset="0"/>
              <a:buChar cha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Which state has the greatest number of customers?</a:t>
            </a:r>
          </a:p>
          <a:p>
            <a:pPr indent="-228600" fontAlgn="ctr">
              <a:spcBef>
                <a:spcPts val="0"/>
              </a:spcBef>
              <a:spcAft>
                <a:spcPts val="0"/>
              </a:spcAft>
              <a:buFont typeface="Arial" panose="020B0604020202020204" pitchFamily="34" charset="0"/>
              <a:buChar cha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Which of the stores has the highest sales.</a:t>
            </a:r>
          </a:p>
          <a:p>
            <a:pPr indent="-228600" fontAlgn="ctr">
              <a:spcBef>
                <a:spcPts val="0"/>
              </a:spcBef>
              <a:spcAft>
                <a:spcPts val="0"/>
              </a:spcAft>
              <a:buFont typeface="Arial" panose="020B0604020202020204" pitchFamily="34" charset="0"/>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Which month has the most sales, and least sales?</a:t>
            </a:r>
            <a:endParaRPr lang="en-US" sz="2000" b="0" i="0" dirty="0">
              <a:effectLst/>
            </a:endParaRPr>
          </a:p>
          <a:p>
            <a:pPr indent="-228600">
              <a:buFont typeface="Arial" panose="020B0604020202020204" pitchFamily="34" charset="0"/>
              <a:buChar char="•"/>
            </a:pPr>
            <a:endParaRPr lang="en-US" sz="2000" dirty="0"/>
          </a:p>
        </p:txBody>
      </p:sp>
      <p:pic>
        <p:nvPicPr>
          <p:cNvPr id="3" name="Picture 2">
            <a:extLst>
              <a:ext uri="{FF2B5EF4-FFF2-40B4-BE49-F238E27FC236}">
                <a16:creationId xmlns:a16="http://schemas.microsoft.com/office/drawing/2014/main" id="{BD4EEA18-7682-7F7E-A848-B878438AA69D}"/>
              </a:ext>
            </a:extLst>
          </p:cNvPr>
          <p:cNvPicPr>
            <a:picLocks noChangeAspect="1"/>
          </p:cNvPicPr>
          <p:nvPr/>
        </p:nvPicPr>
        <p:blipFill>
          <a:blip r:embed="rId4"/>
          <a:stretch>
            <a:fillRect/>
          </a:stretch>
        </p:blipFill>
        <p:spPr>
          <a:xfrm>
            <a:off x="6066548" y="1922105"/>
            <a:ext cx="5973201" cy="3748193"/>
          </a:xfrm>
          <a:prstGeom prst="rect">
            <a:avLst/>
          </a:prstGeom>
        </p:spPr>
      </p:pic>
      <p:pic>
        <p:nvPicPr>
          <p:cNvPr id="4" name="Audio 3">
            <a:hlinkClick r:id="" action="ppaction://media"/>
            <a:extLst>
              <a:ext uri="{FF2B5EF4-FFF2-40B4-BE49-F238E27FC236}">
                <a16:creationId xmlns:a16="http://schemas.microsoft.com/office/drawing/2014/main" id="{1E1B0403-B4EB-8C85-3C0E-C583591208FA}"/>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004860862"/>
      </p:ext>
    </p:extLst>
  </p:cSld>
  <p:clrMapOvr>
    <a:masterClrMapping/>
  </p:clrMapOvr>
  <mc:AlternateContent xmlns:mc="http://schemas.openxmlformats.org/markup-compatibility/2006">
    <mc:Choice xmlns:p14="http://schemas.microsoft.com/office/powerpoint/2010/main" Requires="p14">
      <p:transition spd="slow" p14:dur="2000" advTm="19992"/>
    </mc:Choice>
    <mc:Fallback>
      <p:transition spd="slow" advTm="199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88485D-E38E-80A5-4A8E-ABF0DA210315}"/>
              </a:ext>
            </a:extLst>
          </p:cNvPr>
          <p:cNvSpPr>
            <a:spLocks noGrp="1"/>
          </p:cNvSpPr>
          <p:nvPr>
            <p:ph type="title"/>
          </p:nvPr>
        </p:nvSpPr>
        <p:spPr>
          <a:xfrm>
            <a:off x="1097280" y="286603"/>
            <a:ext cx="10058400" cy="1450757"/>
          </a:xfrm>
        </p:spPr>
        <p:txBody>
          <a:bodyPr anchor="b">
            <a:normAutofit/>
          </a:bodyPr>
          <a:lstStyle/>
          <a:p>
            <a:r>
              <a:rPr lang="en-US" sz="3200" kern="1200" dirty="0"/>
              <a:t>Does this type of stores affect the store sales?</a:t>
            </a:r>
          </a:p>
        </p:txBody>
      </p:sp>
      <p:pic>
        <p:nvPicPr>
          <p:cNvPr id="3" name="Picture 2" descr="A graph of blue dots&#10;&#10;Description automatically generated">
            <a:extLst>
              <a:ext uri="{FF2B5EF4-FFF2-40B4-BE49-F238E27FC236}">
                <a16:creationId xmlns:a16="http://schemas.microsoft.com/office/drawing/2014/main" id="{6F86FA90-E03A-CFF1-027F-1936B61ECC21}"/>
              </a:ext>
            </a:extLst>
          </p:cNvPr>
          <p:cNvPicPr>
            <a:picLocks noChangeAspect="1"/>
          </p:cNvPicPr>
          <p:nvPr/>
        </p:nvPicPr>
        <p:blipFill>
          <a:blip r:embed="rId4"/>
          <a:stretch>
            <a:fillRect/>
          </a:stretch>
        </p:blipFill>
        <p:spPr>
          <a:xfrm>
            <a:off x="1097280" y="2458084"/>
            <a:ext cx="4639736" cy="3073825"/>
          </a:xfrm>
          <a:prstGeom prst="rect">
            <a:avLst/>
          </a:prstGeom>
          <a:noFill/>
        </p:spPr>
      </p:pic>
      <p:sp>
        <p:nvSpPr>
          <p:cNvPr id="8" name="Content Placeholder 3">
            <a:extLst>
              <a:ext uri="{FF2B5EF4-FFF2-40B4-BE49-F238E27FC236}">
                <a16:creationId xmlns:a16="http://schemas.microsoft.com/office/drawing/2014/main" id="{749C9A63-6B71-CF32-E387-1A596B5CEAD5}"/>
              </a:ext>
            </a:extLst>
          </p:cNvPr>
          <p:cNvSpPr>
            <a:spLocks noGrp="1"/>
          </p:cNvSpPr>
          <p:nvPr>
            <p:ph sz="half" idx="2"/>
          </p:nvPr>
        </p:nvSpPr>
        <p:spPr>
          <a:xfrm>
            <a:off x="6515944" y="2120900"/>
            <a:ext cx="4639736" cy="3748194"/>
          </a:xfrm>
        </p:spPr>
        <p:txBody>
          <a:bodyPr>
            <a:normAutofit lnSpcReduction="10000"/>
          </a:bodyPr>
          <a:lstStyle/>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ANOVA (Analysis of Variance) is a statistical test used to determine whether there are significant differences between the means of two or more groups. It compares the variation between the groups (due to the different categories or factors) to the variation within the groups.</a:t>
            </a:r>
          </a:p>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H0 (&gt;0.05)= The type of stores does not affect store sales. There is no significant difference in store sales between different types of stores.</a:t>
            </a:r>
          </a:p>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H1 (&lt;0.05)= The type of stores does affect store sales. There is a significant difference in store sales between different types of stores.</a:t>
            </a:r>
          </a:p>
          <a:p>
            <a:endParaRPr lang="en-US" dirty="0"/>
          </a:p>
        </p:txBody>
      </p:sp>
      <p:pic>
        <p:nvPicPr>
          <p:cNvPr id="6" name="Audio 5">
            <a:hlinkClick r:id="" action="ppaction://media"/>
            <a:extLst>
              <a:ext uri="{FF2B5EF4-FFF2-40B4-BE49-F238E27FC236}">
                <a16:creationId xmlns:a16="http://schemas.microsoft.com/office/drawing/2014/main" id="{37F1FBC8-E6FC-F932-EB1F-C3F2D62535ED}"/>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4255602457"/>
      </p:ext>
    </p:extLst>
  </p:cSld>
  <p:clrMapOvr>
    <a:masterClrMapping/>
  </p:clrMapOvr>
  <mc:AlternateContent xmlns:mc="http://schemas.openxmlformats.org/markup-compatibility/2006">
    <mc:Choice xmlns:p14="http://schemas.microsoft.com/office/powerpoint/2010/main" Requires="p14">
      <p:transition spd="slow" p14:dur="2000" advTm="19995"/>
    </mc:Choice>
    <mc:Fallback>
      <p:transition spd="slow" advTm="1999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88485D-E38E-80A5-4A8E-ABF0DA210315}"/>
              </a:ext>
            </a:extLst>
          </p:cNvPr>
          <p:cNvSpPr>
            <a:spLocks noGrp="1"/>
          </p:cNvSpPr>
          <p:nvPr>
            <p:ph type="title"/>
          </p:nvPr>
        </p:nvSpPr>
        <p:spPr>
          <a:xfrm>
            <a:off x="1097280" y="286603"/>
            <a:ext cx="10058400" cy="1450757"/>
          </a:xfrm>
        </p:spPr>
        <p:txBody>
          <a:bodyPr anchor="b">
            <a:normAutofit/>
          </a:bodyPr>
          <a:lstStyle/>
          <a:p>
            <a:r>
              <a:rPr lang="en-US" sz="3600" dirty="0"/>
              <a:t>Which family has the highest sales?</a:t>
            </a:r>
          </a:p>
        </p:txBody>
      </p:sp>
      <p:pic>
        <p:nvPicPr>
          <p:cNvPr id="4" name="Picture 3" descr="A pie chart with numbers and text&#10;&#10;Description automatically generated">
            <a:extLst>
              <a:ext uri="{FF2B5EF4-FFF2-40B4-BE49-F238E27FC236}">
                <a16:creationId xmlns:a16="http://schemas.microsoft.com/office/drawing/2014/main" id="{AB133B53-AEE5-7774-75C0-A9BDCB99D26E}"/>
              </a:ext>
            </a:extLst>
          </p:cNvPr>
          <p:cNvPicPr>
            <a:picLocks noChangeAspect="1"/>
          </p:cNvPicPr>
          <p:nvPr/>
        </p:nvPicPr>
        <p:blipFill>
          <a:blip r:embed="rId4"/>
          <a:stretch>
            <a:fillRect/>
          </a:stretch>
        </p:blipFill>
        <p:spPr>
          <a:xfrm>
            <a:off x="1097280" y="2266695"/>
            <a:ext cx="4639736" cy="3456603"/>
          </a:xfrm>
          <a:prstGeom prst="rect">
            <a:avLst/>
          </a:prstGeom>
          <a:noFill/>
        </p:spPr>
      </p:pic>
      <p:sp>
        <p:nvSpPr>
          <p:cNvPr id="9" name="Content Placeholder 3">
            <a:extLst>
              <a:ext uri="{FF2B5EF4-FFF2-40B4-BE49-F238E27FC236}">
                <a16:creationId xmlns:a16="http://schemas.microsoft.com/office/drawing/2014/main" id="{02B71B73-6F16-23CB-5A2D-34E1AAF2496F}"/>
              </a:ext>
            </a:extLst>
          </p:cNvPr>
          <p:cNvSpPr>
            <a:spLocks noGrp="1"/>
          </p:cNvSpPr>
          <p:nvPr>
            <p:ph sz="half" idx="2"/>
          </p:nvPr>
        </p:nvSpPr>
        <p:spPr>
          <a:xfrm>
            <a:off x="6515944" y="2120900"/>
            <a:ext cx="4639736" cy="3748194"/>
          </a:xfrm>
        </p:spPr>
        <p:txBody>
          <a:bodyPr/>
          <a:lstStyle/>
          <a:p>
            <a:r>
              <a:rPr lang="en-US" sz="1800" kern="100" dirty="0">
                <a:effectLst/>
                <a:latin typeface="Calibri" panose="020F0502020204030204" pitchFamily="34" charset="0"/>
                <a:ea typeface="Calibri" panose="020F0502020204030204" pitchFamily="34" charset="0"/>
                <a:cs typeface="Times New Roman" panose="02020603050405020304" pitchFamily="18" charset="0"/>
              </a:rPr>
              <a:t>Based in the EDA, the GROCERY I is having the highest sales, and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Baverages</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comes second highest.</a:t>
            </a:r>
          </a:p>
          <a:p>
            <a:endParaRPr lang="en-US" dirty="0"/>
          </a:p>
        </p:txBody>
      </p:sp>
      <p:pic>
        <p:nvPicPr>
          <p:cNvPr id="7" name="Audio 6">
            <a:hlinkClick r:id="" action="ppaction://media"/>
            <a:extLst>
              <a:ext uri="{FF2B5EF4-FFF2-40B4-BE49-F238E27FC236}">
                <a16:creationId xmlns:a16="http://schemas.microsoft.com/office/drawing/2014/main" id="{5E2F87BD-2312-07A6-BF44-363442ADB14C}"/>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792397737"/>
      </p:ext>
    </p:extLst>
  </p:cSld>
  <p:clrMapOvr>
    <a:masterClrMapping/>
  </p:clrMapOvr>
  <mc:AlternateContent xmlns:mc="http://schemas.openxmlformats.org/markup-compatibility/2006">
    <mc:Choice xmlns:p14="http://schemas.microsoft.com/office/powerpoint/2010/main" Requires="p14">
      <p:transition spd="slow" p14:dur="2000" advTm="14889"/>
    </mc:Choice>
    <mc:Fallback>
      <p:transition spd="slow" advTm="1488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88485D-E38E-80A5-4A8E-ABF0DA210315}"/>
              </a:ext>
            </a:extLst>
          </p:cNvPr>
          <p:cNvSpPr>
            <a:spLocks noGrp="1"/>
          </p:cNvSpPr>
          <p:nvPr>
            <p:ph type="title"/>
          </p:nvPr>
        </p:nvSpPr>
        <p:spPr>
          <a:xfrm>
            <a:off x="1097280" y="286603"/>
            <a:ext cx="10058400" cy="1450757"/>
          </a:xfrm>
        </p:spPr>
        <p:txBody>
          <a:bodyPr anchor="b">
            <a:normAutofit/>
          </a:bodyPr>
          <a:lstStyle/>
          <a:p>
            <a:r>
              <a:rPr lang="en-US" sz="3600" kern="1200" dirty="0"/>
              <a:t>Does promotion able to improve the sales?</a:t>
            </a:r>
          </a:p>
        </p:txBody>
      </p:sp>
      <p:pic>
        <p:nvPicPr>
          <p:cNvPr id="4" name="Picture 3" descr="A graph with blue dots&#10;&#10;Description automatically generated">
            <a:extLst>
              <a:ext uri="{FF2B5EF4-FFF2-40B4-BE49-F238E27FC236}">
                <a16:creationId xmlns:a16="http://schemas.microsoft.com/office/drawing/2014/main" id="{47F07C48-C7F9-4BEF-567C-BE4424E858C9}"/>
              </a:ext>
            </a:extLst>
          </p:cNvPr>
          <p:cNvPicPr>
            <a:picLocks noChangeAspect="1"/>
          </p:cNvPicPr>
          <p:nvPr/>
        </p:nvPicPr>
        <p:blipFill>
          <a:blip r:embed="rId4"/>
          <a:stretch>
            <a:fillRect/>
          </a:stretch>
        </p:blipFill>
        <p:spPr>
          <a:xfrm>
            <a:off x="1097280" y="2359490"/>
            <a:ext cx="4639736" cy="3271013"/>
          </a:xfrm>
          <a:prstGeom prst="rect">
            <a:avLst/>
          </a:prstGeom>
          <a:noFill/>
        </p:spPr>
      </p:pic>
      <p:sp>
        <p:nvSpPr>
          <p:cNvPr id="9" name="Content Placeholder 3">
            <a:extLst>
              <a:ext uri="{FF2B5EF4-FFF2-40B4-BE49-F238E27FC236}">
                <a16:creationId xmlns:a16="http://schemas.microsoft.com/office/drawing/2014/main" id="{A5E102C2-4EDB-FC9C-E350-8B12D6493901}"/>
              </a:ext>
            </a:extLst>
          </p:cNvPr>
          <p:cNvSpPr>
            <a:spLocks noGrp="1"/>
          </p:cNvSpPr>
          <p:nvPr>
            <p:ph sz="half" idx="2"/>
          </p:nvPr>
        </p:nvSpPr>
        <p:spPr>
          <a:xfrm>
            <a:off x="6515944" y="2120900"/>
            <a:ext cx="4639736" cy="3748194"/>
          </a:xfrm>
        </p:spPr>
        <p:txBody>
          <a:bodyPr/>
          <a:lstStyle/>
          <a:p>
            <a:r>
              <a:rPr lang="en-US" dirty="0"/>
              <a:t>Pearson correlation coefficient: 0.42792320481209284</a:t>
            </a:r>
          </a:p>
          <a:p>
            <a:r>
              <a:rPr lang="en-US" dirty="0"/>
              <a:t>p-value: 0.0</a:t>
            </a:r>
          </a:p>
          <a:p>
            <a:r>
              <a:rPr lang="en-US" dirty="0"/>
              <a:t>Based on the Pearson correlation coefficient of 0.4279 and the p-value of 0.0, we can reject the null hypothesis (H0) and conclude that there is a significant relationship between promotion and store sales. Therefore, the promotion does affect store sales.</a:t>
            </a:r>
          </a:p>
          <a:p>
            <a:endParaRPr lang="en-US" dirty="0"/>
          </a:p>
        </p:txBody>
      </p:sp>
      <p:pic>
        <p:nvPicPr>
          <p:cNvPr id="8" name="Audio 7">
            <a:hlinkClick r:id="" action="ppaction://media"/>
            <a:extLst>
              <a:ext uri="{FF2B5EF4-FFF2-40B4-BE49-F238E27FC236}">
                <a16:creationId xmlns:a16="http://schemas.microsoft.com/office/drawing/2014/main" id="{8090F2C4-9D9B-F8B9-1435-C63A3A789B7F}"/>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665171759"/>
      </p:ext>
    </p:extLst>
  </p:cSld>
  <p:clrMapOvr>
    <a:masterClrMapping/>
  </p:clrMapOvr>
  <mc:AlternateContent xmlns:mc="http://schemas.openxmlformats.org/markup-compatibility/2006">
    <mc:Choice xmlns:p14="http://schemas.microsoft.com/office/powerpoint/2010/main" Requires="p14">
      <p:transition spd="slow" p14:dur="2000" advTm="15041"/>
    </mc:Choice>
    <mc:Fallback>
      <p:transition spd="slow" advTm="1504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88485D-E38E-80A5-4A8E-ABF0DA210315}"/>
              </a:ext>
            </a:extLst>
          </p:cNvPr>
          <p:cNvSpPr>
            <a:spLocks noGrp="1"/>
          </p:cNvSpPr>
          <p:nvPr>
            <p:ph type="title"/>
          </p:nvPr>
        </p:nvSpPr>
        <p:spPr>
          <a:xfrm>
            <a:off x="1097280" y="286603"/>
            <a:ext cx="10058400" cy="1450757"/>
          </a:xfrm>
        </p:spPr>
        <p:txBody>
          <a:bodyPr anchor="b">
            <a:normAutofit/>
          </a:bodyPr>
          <a:lstStyle/>
          <a:p>
            <a:r>
              <a:rPr lang="en-US" sz="3600" kern="1200" dirty="0"/>
              <a:t>Which city has the greatest number of customers?</a:t>
            </a:r>
          </a:p>
        </p:txBody>
      </p:sp>
      <p:pic>
        <p:nvPicPr>
          <p:cNvPr id="4" name="Picture 3" descr="A graph of different colored bars&#10;&#10;Description automatically generated">
            <a:extLst>
              <a:ext uri="{FF2B5EF4-FFF2-40B4-BE49-F238E27FC236}">
                <a16:creationId xmlns:a16="http://schemas.microsoft.com/office/drawing/2014/main" id="{2C8068BC-9BF0-077B-7A8C-EA1923531B82}"/>
              </a:ext>
            </a:extLst>
          </p:cNvPr>
          <p:cNvPicPr>
            <a:picLocks noChangeAspect="1"/>
          </p:cNvPicPr>
          <p:nvPr/>
        </p:nvPicPr>
        <p:blipFill>
          <a:blip r:embed="rId4"/>
          <a:stretch>
            <a:fillRect/>
          </a:stretch>
        </p:blipFill>
        <p:spPr>
          <a:xfrm>
            <a:off x="1097280" y="2417486"/>
            <a:ext cx="4639736" cy="3155021"/>
          </a:xfrm>
          <a:prstGeom prst="rect">
            <a:avLst/>
          </a:prstGeom>
          <a:noFill/>
        </p:spPr>
      </p:pic>
      <p:sp>
        <p:nvSpPr>
          <p:cNvPr id="9" name="Content Placeholder 3">
            <a:extLst>
              <a:ext uri="{FF2B5EF4-FFF2-40B4-BE49-F238E27FC236}">
                <a16:creationId xmlns:a16="http://schemas.microsoft.com/office/drawing/2014/main" id="{A2918303-868D-E136-FC5D-72EDEAB5917C}"/>
              </a:ext>
            </a:extLst>
          </p:cNvPr>
          <p:cNvSpPr>
            <a:spLocks noGrp="1"/>
          </p:cNvSpPr>
          <p:nvPr>
            <p:ph sz="half" idx="2"/>
          </p:nvPr>
        </p:nvSpPr>
        <p:spPr>
          <a:xfrm>
            <a:off x="6515944" y="2120900"/>
            <a:ext cx="4639736" cy="3748194"/>
          </a:xfrm>
        </p:spPr>
        <p:txBody>
          <a:bodyPr/>
          <a:lstStyle/>
          <a:p>
            <a:r>
              <a:rPr lang="en-US" b="0" i="0" dirty="0">
                <a:solidFill>
                  <a:srgbClr val="000000"/>
                </a:solidFill>
                <a:effectLst/>
                <a:latin typeface="Helvetica Neue"/>
              </a:rPr>
              <a:t>Based on the count plot, the Quito city has the most sales.</a:t>
            </a:r>
            <a:endParaRPr lang="en-US" dirty="0"/>
          </a:p>
        </p:txBody>
      </p:sp>
      <p:pic>
        <p:nvPicPr>
          <p:cNvPr id="7" name="Audio 6">
            <a:hlinkClick r:id="" action="ppaction://media"/>
            <a:extLst>
              <a:ext uri="{FF2B5EF4-FFF2-40B4-BE49-F238E27FC236}">
                <a16:creationId xmlns:a16="http://schemas.microsoft.com/office/drawing/2014/main" id="{E6ADF7E9-1FAF-7111-CEC1-51ABB3F2C09E}"/>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895474900"/>
      </p:ext>
    </p:extLst>
  </p:cSld>
  <p:clrMapOvr>
    <a:masterClrMapping/>
  </p:clrMapOvr>
  <mc:AlternateContent xmlns:mc="http://schemas.openxmlformats.org/markup-compatibility/2006">
    <mc:Choice xmlns:p14="http://schemas.microsoft.com/office/powerpoint/2010/main" Requires="p14">
      <p:transition spd="slow" p14:dur="2000" advTm="15693"/>
    </mc:Choice>
    <mc:Fallback>
      <p:transition spd="slow" advTm="1569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11.8"/>
</p:tagLst>
</file>

<file path=ppt/tags/tag2.xml><?xml version="1.0" encoding="utf-8"?>
<p:tagLst xmlns:a="http://schemas.openxmlformats.org/drawingml/2006/main" xmlns:r="http://schemas.openxmlformats.org/officeDocument/2006/relationships" xmlns:p="http://schemas.openxmlformats.org/presentationml/2006/main">
  <p:tag name="TIMING" val="|1.5"/>
</p:tagLst>
</file>

<file path=ppt/theme/theme1.xml><?xml version="1.0" encoding="utf-8"?>
<a:theme xmlns:a="http://schemas.openxmlformats.org/drawingml/2006/main" name="Custom">
  <a:themeElements>
    <a:clrScheme name="Custom 34">
      <a:dk1>
        <a:sysClr val="windowText" lastClr="000000"/>
      </a:dk1>
      <a:lt1>
        <a:sysClr val="window" lastClr="FFFFFF"/>
      </a:lt1>
      <a:dk2>
        <a:srgbClr val="39302A"/>
      </a:dk2>
      <a:lt2>
        <a:srgbClr val="E5DEDB"/>
      </a:lt2>
      <a:accent1>
        <a:srgbClr val="EC7016"/>
      </a:accent1>
      <a:accent2>
        <a:srgbClr val="F8931D"/>
      </a:accent2>
      <a:accent3>
        <a:srgbClr val="CE8D3E"/>
      </a:accent3>
      <a:accent4>
        <a:srgbClr val="E64823"/>
      </a:accent4>
      <a:accent5>
        <a:srgbClr val="FFCA08"/>
      </a:accent5>
      <a:accent6>
        <a:srgbClr val="9C6A6A"/>
      </a:accent6>
      <a:hlink>
        <a:srgbClr val="2998E3"/>
      </a:hlink>
      <a:folHlink>
        <a:srgbClr val="7F723D"/>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F5B7AB07-F859-4656-A1C1-DAFCFA0ACA4B}" vid="{A6E2497D-935A-4CFD-B9FD-6DCB15FA68B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themeOverride>
</file>

<file path=ppt/theme/themeOverride2.xml><?xml version="1.0" encoding="utf-8"?>
<a:themeOverride xmlns:a="http://schemas.openxmlformats.org/drawingml/2006/main">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_ip_UnifiedCompliancePolicyUIAction xmlns="http://schemas.microsoft.com/sharepoint/v3" xsi:nil="true"/>
    <Image xmlns="71af3243-3dd4-4a8d-8c0d-dd76da1f02a5">
      <Url xsi:nil="true"/>
      <Description xsi:nil="true"/>
    </Image>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7" ma:contentTypeDescription="Create a new document." ma:contentTypeScope="" ma:versionID="c6f9a84f66a9c8b9a21755b9ffafb945">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27df39e3e7036dff54f89ddd5805ce72"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03EEFF0-FB57-4CB4-8BFC-DF397689E2ED}">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customXml/itemProps2.xml><?xml version="1.0" encoding="utf-8"?>
<ds:datastoreItem xmlns:ds="http://schemas.openxmlformats.org/officeDocument/2006/customXml" ds:itemID="{D2957789-34B8-480C-AF9B-3EB54B9E5C9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AA3F7EDC-E5B4-4BBC-9D2A-CBE6D46C37A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370</TotalTime>
  <Words>701</Words>
  <Application>Microsoft Office PowerPoint</Application>
  <PresentationFormat>Widescreen</PresentationFormat>
  <Paragraphs>54</Paragraphs>
  <Slides>18</Slides>
  <Notes>2</Notes>
  <HiddenSlides>0</HiddenSlides>
  <MMClips>18</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18</vt:i4>
      </vt:variant>
    </vt:vector>
  </HeadingPairs>
  <TitlesOfParts>
    <vt:vector size="26" baseType="lpstr">
      <vt:lpstr>Arial</vt:lpstr>
      <vt:lpstr>Bookman Old Style</vt:lpstr>
      <vt:lpstr>Calibri</vt:lpstr>
      <vt:lpstr>Courier New</vt:lpstr>
      <vt:lpstr>Franklin Gothic Book</vt:lpstr>
      <vt:lpstr>Helvetica Neue</vt:lpstr>
      <vt:lpstr>SourceSansPro</vt:lpstr>
      <vt:lpstr>Custom</vt:lpstr>
      <vt:lpstr>Store Sales - Time Series Forecasting</vt:lpstr>
      <vt:lpstr>Sales Analysis isn’t easy!</vt:lpstr>
      <vt:lpstr>PowerPoint Presentation</vt:lpstr>
      <vt:lpstr>Exploratory Data Analysis  </vt:lpstr>
      <vt:lpstr>PowerPoint Presentation</vt:lpstr>
      <vt:lpstr>Does this type of stores affect the store sales?</vt:lpstr>
      <vt:lpstr>Which family has the highest sales?</vt:lpstr>
      <vt:lpstr>Does promotion able to improve the sales?</vt:lpstr>
      <vt:lpstr>Which city has the greatest number of customers?</vt:lpstr>
      <vt:lpstr>Which state has the greatest number of customers?</vt:lpstr>
      <vt:lpstr>Which of the stores has the highest sales.</vt:lpstr>
      <vt:lpstr>Which month has the most sales, and least sales?</vt:lpstr>
      <vt:lpstr>AI/ML ARIMA Model</vt:lpstr>
      <vt:lpstr>Using ARIMA Algorithm</vt:lpstr>
      <vt:lpstr>Predictions</vt:lpstr>
      <vt:lpstr>Evaluation Metrics</vt:lpstr>
      <vt:lpstr>Next Steps</vt:lpstr>
      <vt:lpstr>Conclusions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Stock Market Analysis</dc:title>
  <dc:creator>Jiteshwar Anjale</dc:creator>
  <cp:lastModifiedBy>Jiteshwar Anjale</cp:lastModifiedBy>
  <cp:revision>11</cp:revision>
  <dcterms:created xsi:type="dcterms:W3CDTF">2023-09-23T22:21:29Z</dcterms:created>
  <dcterms:modified xsi:type="dcterms:W3CDTF">2023-10-21T17:51:05Z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